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17" r:id="rId5"/>
  </p:sldMasterIdLst>
  <p:notesMasterIdLst>
    <p:notesMasterId r:id="rId62"/>
  </p:notesMasterIdLst>
  <p:handoutMasterIdLst>
    <p:handoutMasterId r:id="rId63"/>
  </p:handoutMasterIdLst>
  <p:sldIdLst>
    <p:sldId id="263" r:id="rId6"/>
    <p:sldId id="385" r:id="rId7"/>
    <p:sldId id="285" r:id="rId8"/>
    <p:sldId id="307" r:id="rId9"/>
    <p:sldId id="283" r:id="rId10"/>
    <p:sldId id="284" r:id="rId11"/>
    <p:sldId id="332" r:id="rId12"/>
    <p:sldId id="305" r:id="rId13"/>
    <p:sldId id="291" r:id="rId14"/>
    <p:sldId id="311" r:id="rId15"/>
    <p:sldId id="312" r:id="rId16"/>
    <p:sldId id="294" r:id="rId17"/>
    <p:sldId id="319" r:id="rId18"/>
    <p:sldId id="310" r:id="rId19"/>
    <p:sldId id="301" r:id="rId20"/>
    <p:sldId id="334" r:id="rId21"/>
    <p:sldId id="355" r:id="rId22"/>
    <p:sldId id="337" r:id="rId23"/>
    <p:sldId id="327" r:id="rId24"/>
    <p:sldId id="296" r:id="rId25"/>
    <p:sldId id="335" r:id="rId26"/>
    <p:sldId id="330" r:id="rId27"/>
    <p:sldId id="361" r:id="rId28"/>
    <p:sldId id="362" r:id="rId29"/>
    <p:sldId id="353" r:id="rId30"/>
    <p:sldId id="391" r:id="rId31"/>
    <p:sldId id="338" r:id="rId32"/>
    <p:sldId id="344" r:id="rId33"/>
    <p:sldId id="340" r:id="rId34"/>
    <p:sldId id="341" r:id="rId35"/>
    <p:sldId id="392" r:id="rId36"/>
    <p:sldId id="343" r:id="rId37"/>
    <p:sldId id="345" r:id="rId38"/>
    <p:sldId id="346" r:id="rId39"/>
    <p:sldId id="348" r:id="rId40"/>
    <p:sldId id="393" r:id="rId41"/>
    <p:sldId id="395" r:id="rId42"/>
    <p:sldId id="367" r:id="rId43"/>
    <p:sldId id="387" r:id="rId44"/>
    <p:sldId id="381" r:id="rId45"/>
    <p:sldId id="389" r:id="rId46"/>
    <p:sldId id="383" r:id="rId47"/>
    <p:sldId id="328" r:id="rId48"/>
    <p:sldId id="373" r:id="rId49"/>
    <p:sldId id="374" r:id="rId50"/>
    <p:sldId id="375" r:id="rId51"/>
    <p:sldId id="376" r:id="rId52"/>
    <p:sldId id="377" r:id="rId53"/>
    <p:sldId id="378" r:id="rId54"/>
    <p:sldId id="325" r:id="rId55"/>
    <p:sldId id="329" r:id="rId56"/>
    <p:sldId id="390" r:id="rId57"/>
    <p:sldId id="379" r:id="rId58"/>
    <p:sldId id="363" r:id="rId59"/>
    <p:sldId id="366" r:id="rId60"/>
    <p:sldId id="384" r:id="rId61"/>
  </p:sldIdLst>
  <p:sldSz cx="9144000" cy="6858000" type="screen4x3"/>
  <p:notesSz cx="9296400" cy="7010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Donnell, Craig" initials="OC" lastIdx="51" clrIdx="0">
    <p:extLst>
      <p:ext uri="{19B8F6BF-5375-455C-9EA6-DF929625EA0E}">
        <p15:presenceInfo xmlns:p15="http://schemas.microsoft.com/office/powerpoint/2012/main" userId="S-1-5-21-2045133064-1094011550-2132503166-122213" providerId="AD"/>
      </p:ext>
    </p:extLst>
  </p:cmAuthor>
  <p:cmAuthor id="2" name="NYC Reception Room" initials="NRR" lastIdx="18" clrIdx="1">
    <p:extLst>
      <p:ext uri="{19B8F6BF-5375-455C-9EA6-DF929625EA0E}">
        <p15:presenceInfo xmlns:p15="http://schemas.microsoft.com/office/powerpoint/2012/main" userId="S-1-5-21-2045133064-1094011550-2132503166-98007" providerId="AD"/>
      </p:ext>
    </p:extLst>
  </p:cmAuthor>
  <p:cmAuthor id="3" name="NYC One Penn Room" initials="NOPR" lastIdx="1" clrIdx="2">
    <p:extLst>
      <p:ext uri="{19B8F6BF-5375-455C-9EA6-DF929625EA0E}">
        <p15:presenceInfo xmlns:p15="http://schemas.microsoft.com/office/powerpoint/2012/main" userId="S-1-5-21-2045133064-1094011550-2132503166-122296" providerId="AD"/>
      </p:ext>
    </p:extLst>
  </p:cmAuthor>
  <p:cmAuthor id="4" name="Tiffany- Ann Taylor" initials="TAT" lastIdx="6" clrIdx="3">
    <p:extLst>
      <p:ext uri="{19B8F6BF-5375-455C-9EA6-DF929625EA0E}">
        <p15:presenceInfo xmlns:p15="http://schemas.microsoft.com/office/powerpoint/2012/main" userId="Tiffany- Ann Taylor" providerId="None"/>
      </p:ext>
    </p:extLst>
  </p:cmAuthor>
  <p:cmAuthor id="5" name="Tiffany- Ann Taylor" initials="TAT [2]" lastIdx="25" clrIdx="4">
    <p:extLst>
      <p:ext uri="{19B8F6BF-5375-455C-9EA6-DF929625EA0E}">
        <p15:presenceInfo xmlns:p15="http://schemas.microsoft.com/office/powerpoint/2012/main" userId="S-1-5-21-2140148428-2028212432-1757479407-23666" providerId="AD"/>
      </p:ext>
    </p:extLst>
  </p:cmAuthor>
  <p:cmAuthor id="6" name="Lee, Jennifer" initials="LJ" lastIdx="12" clrIdx="5">
    <p:extLst>
      <p:ext uri="{19B8F6BF-5375-455C-9EA6-DF929625EA0E}">
        <p15:presenceInfo xmlns:p15="http://schemas.microsoft.com/office/powerpoint/2012/main" userId="S-1-5-21-2045133064-1094011550-2132503166-1156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C3C3C3"/>
    <a:srgbClr val="C20EC6"/>
    <a:srgbClr val="FFFFFF"/>
    <a:srgbClr val="EFEFEF"/>
    <a:srgbClr val="E8E8E8"/>
    <a:srgbClr val="DDCCDD"/>
    <a:srgbClr val="F1F0E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837" autoAdjust="0"/>
  </p:normalViewPr>
  <p:slideViewPr>
    <p:cSldViewPr snapToGrid="0">
      <p:cViewPr varScale="1">
        <p:scale>
          <a:sx n="71" d="100"/>
          <a:sy n="71" d="100"/>
        </p:scale>
        <p:origin x="1742" y="5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Lst>
  </p:outlineViewPr>
  <p:notesTextViewPr>
    <p:cViewPr>
      <p:scale>
        <a:sx n="100" d="100"/>
        <a:sy n="100" d="100"/>
      </p:scale>
      <p:origin x="0" y="0"/>
    </p:cViewPr>
  </p:notesTextViewPr>
  <p:notesViewPr>
    <p:cSldViewPr snapToGrid="0">
      <p:cViewPr varScale="1">
        <p:scale>
          <a:sx n="87" d="100"/>
          <a:sy n="87" d="100"/>
        </p:scale>
        <p:origin x="289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1737"/>
          </a:xfrm>
          <a:prstGeom prst="rect">
            <a:avLst/>
          </a:prstGeom>
        </p:spPr>
        <p:txBody>
          <a:bodyPr vert="horz" lIns="93177" tIns="46589" rIns="93177" bIns="46589" rtlCol="0"/>
          <a:lstStyle>
            <a:lvl1pPr algn="r">
              <a:defRPr sz="1200"/>
            </a:lvl1pPr>
          </a:lstStyle>
          <a:p>
            <a:fld id="{F8E5EDFE-FE98-46BA-904C-2FA9FCDBA297}" type="datetimeFigureOut">
              <a:rPr lang="en-US" smtClean="0"/>
              <a:t>11/28/2017</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86698932-6D43-4810-973C-1B9951B67041}" type="slidenum">
              <a:rPr lang="en-US" smtClean="0"/>
              <a:t>‹#›</a:t>
            </a:fld>
            <a:endParaRPr lang="en-US"/>
          </a:p>
        </p:txBody>
      </p:sp>
    </p:spTree>
    <p:extLst>
      <p:ext uri="{BB962C8B-B14F-4D97-AF65-F5344CB8AC3E}">
        <p14:creationId xmlns:p14="http://schemas.microsoft.com/office/powerpoint/2010/main" val="6838795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pPr>
              <a:defRPr/>
            </a:pPr>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pPr>
              <a:defRPr/>
            </a:pPr>
            <a:fld id="{C4FE36F3-1519-4854-B52E-4C69D2FC846B}" type="datetimeFigureOut">
              <a:rPr lang="en-US"/>
              <a:pPr>
                <a:defRPr/>
              </a:pPr>
              <a:t>11/28/2017</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pPr>
              <a:defRPr/>
            </a:pPr>
            <a:fld id="{AFF97AEA-DAC4-4BF9-BD5F-5DF3E0BDDC5A}" type="slidenum">
              <a:rPr lang="en-US"/>
              <a:pPr>
                <a:defRPr/>
              </a:pPr>
              <a:t>‹#›</a:t>
            </a:fld>
            <a:endParaRPr lang="en-US"/>
          </a:p>
        </p:txBody>
      </p:sp>
    </p:spTree>
    <p:extLst>
      <p:ext uri="{BB962C8B-B14F-4D97-AF65-F5344CB8AC3E}">
        <p14:creationId xmlns:p14="http://schemas.microsoft.com/office/powerpoint/2010/main" val="99529388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a:t>
            </a:fld>
            <a:endParaRPr lang="en-US"/>
          </a:p>
        </p:txBody>
      </p:sp>
    </p:spTree>
    <p:extLst>
      <p:ext uri="{BB962C8B-B14F-4D97-AF65-F5344CB8AC3E}">
        <p14:creationId xmlns:p14="http://schemas.microsoft.com/office/powerpoint/2010/main" val="1095221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21</a:t>
            </a:fld>
            <a:endParaRPr lang="en-US"/>
          </a:p>
        </p:txBody>
      </p:sp>
    </p:spTree>
    <p:extLst>
      <p:ext uri="{BB962C8B-B14F-4D97-AF65-F5344CB8AC3E}">
        <p14:creationId xmlns:p14="http://schemas.microsoft.com/office/powerpoint/2010/main" val="166195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26</a:t>
            </a:fld>
            <a:endParaRPr lang="en-US"/>
          </a:p>
        </p:txBody>
      </p:sp>
    </p:spTree>
    <p:extLst>
      <p:ext uri="{BB962C8B-B14F-4D97-AF65-F5344CB8AC3E}">
        <p14:creationId xmlns:p14="http://schemas.microsoft.com/office/powerpoint/2010/main" val="285103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27</a:t>
            </a:fld>
            <a:endParaRPr lang="en-US"/>
          </a:p>
        </p:txBody>
      </p:sp>
    </p:spTree>
    <p:extLst>
      <p:ext uri="{BB962C8B-B14F-4D97-AF65-F5344CB8AC3E}">
        <p14:creationId xmlns:p14="http://schemas.microsoft.com/office/powerpoint/2010/main" val="2704115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photo reference of problem</a:t>
            </a:r>
            <a:r>
              <a:rPr lang="en-US" baseline="0" dirty="0"/>
              <a:t> areas</a:t>
            </a:r>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28</a:t>
            </a:fld>
            <a:endParaRPr lang="en-US"/>
          </a:p>
        </p:txBody>
      </p:sp>
    </p:spTree>
    <p:extLst>
      <p:ext uri="{BB962C8B-B14F-4D97-AF65-F5344CB8AC3E}">
        <p14:creationId xmlns:p14="http://schemas.microsoft.com/office/powerpoint/2010/main" val="4222369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29</a:t>
            </a:fld>
            <a:endParaRPr lang="en-US"/>
          </a:p>
        </p:txBody>
      </p:sp>
    </p:spTree>
    <p:extLst>
      <p:ext uri="{BB962C8B-B14F-4D97-AF65-F5344CB8AC3E}">
        <p14:creationId xmlns:p14="http://schemas.microsoft.com/office/powerpoint/2010/main" val="2805426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31</a:t>
            </a:fld>
            <a:endParaRPr lang="en-US"/>
          </a:p>
        </p:txBody>
      </p:sp>
    </p:spTree>
    <p:extLst>
      <p:ext uri="{BB962C8B-B14F-4D97-AF65-F5344CB8AC3E}">
        <p14:creationId xmlns:p14="http://schemas.microsoft.com/office/powerpoint/2010/main" val="277097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32</a:t>
            </a:fld>
            <a:endParaRPr lang="en-US"/>
          </a:p>
        </p:txBody>
      </p:sp>
    </p:spTree>
    <p:extLst>
      <p:ext uri="{BB962C8B-B14F-4D97-AF65-F5344CB8AC3E}">
        <p14:creationId xmlns:p14="http://schemas.microsoft.com/office/powerpoint/2010/main" val="565626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34</a:t>
            </a:fld>
            <a:endParaRPr lang="en-US"/>
          </a:p>
        </p:txBody>
      </p:sp>
    </p:spTree>
    <p:extLst>
      <p:ext uri="{BB962C8B-B14F-4D97-AF65-F5344CB8AC3E}">
        <p14:creationId xmlns:p14="http://schemas.microsoft.com/office/powerpoint/2010/main" val="333890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35</a:t>
            </a:fld>
            <a:endParaRPr lang="en-US"/>
          </a:p>
        </p:txBody>
      </p:sp>
    </p:spTree>
    <p:extLst>
      <p:ext uri="{BB962C8B-B14F-4D97-AF65-F5344CB8AC3E}">
        <p14:creationId xmlns:p14="http://schemas.microsoft.com/office/powerpoint/2010/main" val="327584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37</a:t>
            </a:fld>
            <a:endParaRPr lang="en-US"/>
          </a:p>
        </p:txBody>
      </p:sp>
    </p:spTree>
    <p:extLst>
      <p:ext uri="{BB962C8B-B14F-4D97-AF65-F5344CB8AC3E}">
        <p14:creationId xmlns:p14="http://schemas.microsoft.com/office/powerpoint/2010/main" val="379213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9</a:t>
            </a:fld>
            <a:endParaRPr lang="en-US"/>
          </a:p>
        </p:txBody>
      </p:sp>
    </p:spTree>
    <p:extLst>
      <p:ext uri="{BB962C8B-B14F-4D97-AF65-F5344CB8AC3E}">
        <p14:creationId xmlns:p14="http://schemas.microsoft.com/office/powerpoint/2010/main" val="2183780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r>
              <a:rPr lang="en-US" dirty="0" err="1"/>
              <a:t>Vibro</a:t>
            </a:r>
            <a:r>
              <a:rPr lang="en-US" baseline="0" dirty="0"/>
              <a:t> Concrete Columns:</a:t>
            </a:r>
          </a:p>
          <a:p>
            <a:r>
              <a:rPr lang="en-US" dirty="0"/>
              <a:t>https://www.google.com/search?q=vibroconcrete+columns&amp;source=lnms&amp;tbm=isch&amp;sa=X&amp;ved=0ahUKEwj97tPT4LfVAhXIKyYKHWiEArUQ_AUIBygC&amp;biw=1305&amp;bih=682#imgrc=kytZMup-RGVlAM:&amp;spf=1501649596779</a:t>
            </a:r>
          </a:p>
          <a:p>
            <a:r>
              <a:rPr lang="en-US" dirty="0"/>
              <a:t>Geofoam:</a:t>
            </a:r>
          </a:p>
          <a:p>
            <a:r>
              <a:rPr lang="en-US" dirty="0"/>
              <a:t>https://www.google.com/search?q=geofoam+fill&amp;source=lnms&amp;tbm=isch&amp;sa=X&amp;ved=0ahUKEwiv3Mrl3rfVAhWGQiYKHXSWAhMQ_AUIBygC&amp;biw=1305&amp;bih=682#imgrc=od-n14Q4n4UctM:&amp;spf=1501649093001</a:t>
            </a:r>
          </a:p>
          <a:p>
            <a:r>
              <a:rPr lang="en-US" dirty="0"/>
              <a:t>Surcharge</a:t>
            </a:r>
            <a:r>
              <a:rPr lang="en-US" baseline="0" dirty="0"/>
              <a:t> with Wick Drains:</a:t>
            </a:r>
          </a:p>
          <a:p>
            <a:r>
              <a:rPr lang="en-US" dirty="0"/>
              <a:t>https://www.google.com/search?q=surcharging+with+wick+drains&amp;tbm=isch&amp;tbo=u&amp;source=univ&amp;sa=X&amp;ved=0ahUKEwi1xZ7lzbjVAhVGOyYKHckNCs0QsAQIMA&amp;biw=1296&amp;bih=682#imgdii=BM2Dsykg1a168M:&amp;imgrc=dhNcJKxif8j4nM:&amp;spf=1501678893643</a:t>
            </a:r>
          </a:p>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40</a:t>
            </a:fld>
            <a:endParaRPr lang="en-US"/>
          </a:p>
        </p:txBody>
      </p:sp>
    </p:spTree>
    <p:extLst>
      <p:ext uri="{BB962C8B-B14F-4D97-AF65-F5344CB8AC3E}">
        <p14:creationId xmlns:p14="http://schemas.microsoft.com/office/powerpoint/2010/main" val="4236668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3E01B5-6AD2-4750-A5BE-1AFCC6AF67E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4570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50</a:t>
            </a:fld>
            <a:endParaRPr lang="en-US"/>
          </a:p>
        </p:txBody>
      </p:sp>
    </p:spTree>
    <p:extLst>
      <p:ext uri="{BB962C8B-B14F-4D97-AF65-F5344CB8AC3E}">
        <p14:creationId xmlns:p14="http://schemas.microsoft.com/office/powerpoint/2010/main" val="156083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10</a:t>
            </a:fld>
            <a:endParaRPr lang="en-US"/>
          </a:p>
        </p:txBody>
      </p:sp>
    </p:spTree>
    <p:extLst>
      <p:ext uri="{BB962C8B-B14F-4D97-AF65-F5344CB8AC3E}">
        <p14:creationId xmlns:p14="http://schemas.microsoft.com/office/powerpoint/2010/main" val="219150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11</a:t>
            </a:fld>
            <a:endParaRPr lang="en-US"/>
          </a:p>
        </p:txBody>
      </p:sp>
    </p:spTree>
    <p:extLst>
      <p:ext uri="{BB962C8B-B14F-4D97-AF65-F5344CB8AC3E}">
        <p14:creationId xmlns:p14="http://schemas.microsoft.com/office/powerpoint/2010/main" val="198721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15</a:t>
            </a:fld>
            <a:endParaRPr lang="en-US"/>
          </a:p>
        </p:txBody>
      </p:sp>
    </p:spTree>
    <p:extLst>
      <p:ext uri="{BB962C8B-B14F-4D97-AF65-F5344CB8AC3E}">
        <p14:creationId xmlns:p14="http://schemas.microsoft.com/office/powerpoint/2010/main" val="8847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Aerial </a:t>
            </a:r>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16</a:t>
            </a:fld>
            <a:endParaRPr lang="en-US"/>
          </a:p>
        </p:txBody>
      </p:sp>
    </p:spTree>
    <p:extLst>
      <p:ext uri="{BB962C8B-B14F-4D97-AF65-F5344CB8AC3E}">
        <p14:creationId xmlns:p14="http://schemas.microsoft.com/office/powerpoint/2010/main" val="338538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17</a:t>
            </a:fld>
            <a:endParaRPr lang="en-US"/>
          </a:p>
        </p:txBody>
      </p:sp>
    </p:spTree>
    <p:extLst>
      <p:ext uri="{BB962C8B-B14F-4D97-AF65-F5344CB8AC3E}">
        <p14:creationId xmlns:p14="http://schemas.microsoft.com/office/powerpoint/2010/main" val="4094042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EB Linden</a:t>
            </a:r>
            <a:r>
              <a:rPr lang="en-US" sz="1200" baseline="0" dirty="0"/>
              <a:t> Place approach currently functions as two lanes of traffic since the striping under the Whitestone Expressway is barely visible.</a:t>
            </a:r>
            <a:endParaRPr lang="en-US" sz="1200"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18</a:t>
            </a:fld>
            <a:endParaRPr lang="en-US"/>
          </a:p>
        </p:txBody>
      </p:sp>
    </p:spTree>
    <p:extLst>
      <p:ext uri="{BB962C8B-B14F-4D97-AF65-F5344CB8AC3E}">
        <p14:creationId xmlns:p14="http://schemas.microsoft.com/office/powerpoint/2010/main" val="417394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F97AEA-DAC4-4BF9-BD5F-5DF3E0BDDC5A}" type="slidenum">
              <a:rPr lang="en-US" smtClean="0"/>
              <a:pPr>
                <a:defRPr/>
              </a:pPr>
              <a:t>19</a:t>
            </a:fld>
            <a:endParaRPr lang="en-US"/>
          </a:p>
        </p:txBody>
      </p:sp>
    </p:spTree>
    <p:extLst>
      <p:ext uri="{BB962C8B-B14F-4D97-AF65-F5344CB8AC3E}">
        <p14:creationId xmlns:p14="http://schemas.microsoft.com/office/powerpoint/2010/main" val="218438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no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631825" indent="0">
              <a:defRPr/>
            </a:lvl1pPr>
          </a:lstStyle>
          <a:p>
            <a:r>
              <a:rPr lang="en-US"/>
              <a:t>Click to edit Master title style</a:t>
            </a:r>
            <a:endParaRPr lang="en-US" dirty="0"/>
          </a:p>
        </p:txBody>
      </p:sp>
      <p:sp>
        <p:nvSpPr>
          <p:cNvPr id="4" name="Content Placeholder 3"/>
          <p:cNvSpPr>
            <a:spLocks noGrp="1"/>
          </p:cNvSpPr>
          <p:nvPr>
            <p:ph sz="quarter" idx="10"/>
          </p:nvPr>
        </p:nvSpPr>
        <p:spPr>
          <a:xfrm>
            <a:off x="457298" y="1600154"/>
            <a:ext cx="7780614" cy="4035875"/>
          </a:xfrm>
        </p:spPr>
        <p:txBody>
          <a:bodyPr/>
          <a:lstStyle/>
          <a:p>
            <a:pPr lvl="0"/>
            <a:r>
              <a:rPr lang="en-US"/>
              <a:t>Edit Master text styles</a:t>
            </a:r>
          </a:p>
          <a:p>
            <a:pPr lvl="1"/>
            <a:r>
              <a:rPr lang="en-US"/>
              <a:t>Second level</a:t>
            </a:r>
          </a:p>
        </p:txBody>
      </p:sp>
      <p:sp>
        <p:nvSpPr>
          <p:cNvPr id="3" name="Slide Number Placeholder 2">
            <a:extLst>
              <a:ext uri="{FF2B5EF4-FFF2-40B4-BE49-F238E27FC236}">
                <a16:creationId xmlns:a16="http://schemas.microsoft.com/office/drawing/2014/main" id="{972CE291-AB15-49B9-9B91-A859BDA8D55E}"/>
              </a:ext>
            </a:extLst>
          </p:cNvPr>
          <p:cNvSpPr>
            <a:spLocks noGrp="1"/>
          </p:cNvSpPr>
          <p:nvPr>
            <p:ph type="sldNum" sz="quarter" idx="11"/>
          </p:nvPr>
        </p:nvSpPr>
        <p:spPr/>
        <p:txBody>
          <a:bodyPr/>
          <a:lstStyle/>
          <a:p>
            <a:fld id="{D8658E64-478A-4594-AF15-F58C06F6C9EE}"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36160747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15092758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25904416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
        <p:nvSpPr>
          <p:cNvPr id="2" name="Slide Number Placeholder 1">
            <a:extLst>
              <a:ext uri="{FF2B5EF4-FFF2-40B4-BE49-F238E27FC236}">
                <a16:creationId xmlns:a16="http://schemas.microsoft.com/office/drawing/2014/main" id="{99616C80-9280-4279-8826-6AFF877F4DAF}"/>
              </a:ext>
            </a:extLst>
          </p:cNvPr>
          <p:cNvSpPr>
            <a:spLocks noGrp="1"/>
          </p:cNvSpPr>
          <p:nvPr>
            <p:ph type="sldNum" sz="quarter" idx="10"/>
          </p:nvPr>
        </p:nvSpPr>
        <p:spPr/>
        <p:txBody>
          <a:bodyPr/>
          <a:lstStyle/>
          <a:p>
            <a:fld id="{D8658E64-478A-4594-AF15-F58C06F6C9EE}" type="slidenum">
              <a:rPr lang="en-US" smtClean="0"/>
              <a:t>‹#›</a:t>
            </a:fld>
            <a:endParaRPr lang="en-US"/>
          </a:p>
        </p:txBody>
      </p:sp>
    </p:spTree>
    <p:extLst>
      <p:ext uri="{BB962C8B-B14F-4D97-AF65-F5344CB8AC3E}">
        <p14:creationId xmlns:p14="http://schemas.microsoft.com/office/powerpoint/2010/main" val="42500133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11558631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929625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ject Slide - no logo (grey)">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5954230"/>
          </a:xfrm>
          <a:solidFill>
            <a:schemeClr val="bg1">
              <a:lumMod val="85000"/>
            </a:schemeClr>
          </a:solidFill>
        </p:spPr>
        <p:txBody>
          <a:bodyPr/>
          <a:lstStyle/>
          <a:p>
            <a:r>
              <a:rPr lang="en-US"/>
              <a:t>Click icon to add picture</a:t>
            </a:r>
            <a:endParaRPr lang="en-US" dirty="0"/>
          </a:p>
        </p:txBody>
      </p:sp>
      <p:sp>
        <p:nvSpPr>
          <p:cNvPr id="3" name="Content Placeholder 2"/>
          <p:cNvSpPr>
            <a:spLocks noGrp="1"/>
          </p:cNvSpPr>
          <p:nvPr>
            <p:ph idx="1" hasCustomPrompt="1"/>
          </p:nvPr>
        </p:nvSpPr>
        <p:spPr>
          <a:xfrm>
            <a:off x="0" y="5954230"/>
            <a:ext cx="9144000" cy="903770"/>
          </a:xfrm>
          <a:solidFill>
            <a:schemeClr val="tx1">
              <a:lumMod val="65000"/>
              <a:lumOff val="35000"/>
            </a:schemeClr>
          </a:solidFill>
        </p:spPr>
        <p:txBody>
          <a:bodyPr tIns="0" anchor="ctr"/>
          <a:lstStyle>
            <a:lvl1pPr marL="174625" indent="-4763" algn="l">
              <a:buClr>
                <a:schemeClr val="tx1">
                  <a:lumMod val="50000"/>
                  <a:lumOff val="50000"/>
                </a:schemeClr>
              </a:buClr>
              <a:buNone/>
              <a:defRPr sz="1600" b="0" baseline="0">
                <a:solidFill>
                  <a:schemeClr val="bg1"/>
                </a:solidFill>
                <a:latin typeface="Segoe UI Semibold" panose="020B0702040204020203" pitchFamily="34" charset="0"/>
              </a:defRPr>
            </a:lvl1pPr>
            <a:lvl2pPr marL="742950" indent="-285750">
              <a:buClr>
                <a:schemeClr val="tx1">
                  <a:lumMod val="50000"/>
                  <a:lumOff val="50000"/>
                </a:schemeClr>
              </a:buClr>
              <a:defRPr sz="1800">
                <a:solidFill>
                  <a:schemeClr val="bg1"/>
                </a:solidFill>
              </a:defRPr>
            </a:lvl2pPr>
          </a:lstStyle>
          <a:p>
            <a:pPr lvl="0"/>
            <a:br>
              <a:rPr lang="en-US" dirty="0"/>
            </a:br>
            <a:endParaRPr lang="en-US" dirty="0"/>
          </a:p>
        </p:txBody>
      </p:sp>
      <p:sp>
        <p:nvSpPr>
          <p:cNvPr id="5" name="Text Placeholder 4"/>
          <p:cNvSpPr>
            <a:spLocks noGrp="1"/>
          </p:cNvSpPr>
          <p:nvPr>
            <p:ph type="body" sz="quarter" idx="11" hasCustomPrompt="1"/>
          </p:nvPr>
        </p:nvSpPr>
        <p:spPr>
          <a:xfrm>
            <a:off x="457088" y="6084917"/>
            <a:ext cx="8238025" cy="274321"/>
          </a:xfrm>
        </p:spPr>
        <p:txBody>
          <a:bodyPr/>
          <a:lstStyle>
            <a:lvl1pPr marL="0" indent="0">
              <a:buNone/>
              <a:defRPr sz="1800" baseline="0">
                <a:solidFill>
                  <a:schemeClr val="bg1"/>
                </a:solidFill>
                <a:latin typeface="Segoe UI Semibold" panose="020B0702040204020203" pitchFamily="34" charset="0"/>
                <a:cs typeface="Segoe UI Semilight" panose="020B0402040204020203" pitchFamily="34" charset="0"/>
              </a:defRPr>
            </a:lvl1pPr>
            <a:lvl2pPr marL="115888" indent="0">
              <a:spcBef>
                <a:spcPts val="0"/>
              </a:spcBef>
              <a:buNone/>
              <a:defRPr sz="1600" baseline="0">
                <a:solidFill>
                  <a:schemeClr val="bg1"/>
                </a:solidFill>
                <a:latin typeface="Segoe UI Semilight" panose="020B0402040204020203" pitchFamily="34" charset="0"/>
                <a:cs typeface="Segoe UI Semilight" panose="020B0402040204020203" pitchFamily="34" charset="0"/>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Name</a:t>
            </a:r>
          </a:p>
        </p:txBody>
      </p:sp>
      <p:sp>
        <p:nvSpPr>
          <p:cNvPr id="7" name="Text Placeholder 6"/>
          <p:cNvSpPr>
            <a:spLocks noGrp="1"/>
          </p:cNvSpPr>
          <p:nvPr>
            <p:ph type="body" sz="quarter" idx="12" hasCustomPrompt="1"/>
          </p:nvPr>
        </p:nvSpPr>
        <p:spPr>
          <a:xfrm>
            <a:off x="457776" y="6422976"/>
            <a:ext cx="8237337" cy="268772"/>
          </a:xfrm>
        </p:spPr>
        <p:txBody>
          <a:bodyPr/>
          <a:lstStyle>
            <a:lvl1pPr marL="0" indent="0">
              <a:buNone/>
              <a:defRPr sz="1600">
                <a:solidFill>
                  <a:schemeClr val="bg1"/>
                </a:solidFill>
                <a:latin typeface="Segoe UI Semilight" panose="020B0402040204020203" pitchFamily="34" charset="0"/>
                <a:cs typeface="Segoe UI Semilight" panose="020B0402040204020203" pitchFamily="34" charset="0"/>
              </a:defRPr>
            </a:lvl1pPr>
          </a:lstStyle>
          <a:p>
            <a:pPr lvl="0"/>
            <a:r>
              <a:rPr lang="en-US" dirty="0"/>
              <a:t>Location | Client</a:t>
            </a:r>
          </a:p>
        </p:txBody>
      </p:sp>
    </p:spTree>
    <p:extLst>
      <p:ext uri="{BB962C8B-B14F-4D97-AF65-F5344CB8AC3E}">
        <p14:creationId xmlns:p14="http://schemas.microsoft.com/office/powerpoint/2010/main" val="1818550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roject Slide - no logo (whit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5954230"/>
          </a:xfrm>
          <a:solidFill>
            <a:schemeClr val="bg1">
              <a:lumMod val="85000"/>
            </a:schemeClr>
          </a:solidFill>
        </p:spPr>
        <p:txBody>
          <a:bodyPr/>
          <a:lstStyle/>
          <a:p>
            <a:r>
              <a:rPr lang="en-US"/>
              <a:t>Click icon to add picture</a:t>
            </a:r>
            <a:endParaRPr lang="en-US" dirty="0"/>
          </a:p>
        </p:txBody>
      </p:sp>
      <p:sp>
        <p:nvSpPr>
          <p:cNvPr id="3" name="Content Placeholder 2"/>
          <p:cNvSpPr>
            <a:spLocks noGrp="1"/>
          </p:cNvSpPr>
          <p:nvPr>
            <p:ph idx="1" hasCustomPrompt="1"/>
          </p:nvPr>
        </p:nvSpPr>
        <p:spPr>
          <a:xfrm>
            <a:off x="0" y="5954230"/>
            <a:ext cx="9144000" cy="903770"/>
          </a:xfrm>
          <a:solidFill>
            <a:schemeClr val="bg1"/>
          </a:solidFill>
        </p:spPr>
        <p:txBody>
          <a:bodyPr tIns="0" anchor="ctr"/>
          <a:lstStyle>
            <a:lvl1pPr marL="174625" indent="-4763" algn="l">
              <a:buClr>
                <a:schemeClr val="tx1">
                  <a:lumMod val="50000"/>
                  <a:lumOff val="50000"/>
                </a:schemeClr>
              </a:buClr>
              <a:buNone/>
              <a:defRPr sz="1600" b="0" baseline="0">
                <a:solidFill>
                  <a:schemeClr val="bg1"/>
                </a:solidFill>
                <a:latin typeface="Segoe UI Semibold" panose="020B0702040204020203" pitchFamily="34" charset="0"/>
              </a:defRPr>
            </a:lvl1pPr>
            <a:lvl2pPr marL="742950" indent="-285750">
              <a:buClr>
                <a:schemeClr val="tx1">
                  <a:lumMod val="50000"/>
                  <a:lumOff val="50000"/>
                </a:schemeClr>
              </a:buClr>
              <a:defRPr sz="1800">
                <a:solidFill>
                  <a:schemeClr val="bg1"/>
                </a:solidFill>
              </a:defRPr>
            </a:lvl2pPr>
          </a:lstStyle>
          <a:p>
            <a:pPr lvl="0"/>
            <a:br>
              <a:rPr lang="en-US" dirty="0"/>
            </a:br>
            <a:endParaRPr lang="en-US" dirty="0"/>
          </a:p>
        </p:txBody>
      </p:sp>
      <p:sp>
        <p:nvSpPr>
          <p:cNvPr id="5" name="Text Placeholder 4"/>
          <p:cNvSpPr>
            <a:spLocks noGrp="1"/>
          </p:cNvSpPr>
          <p:nvPr>
            <p:ph type="body" sz="quarter" idx="11" hasCustomPrompt="1"/>
          </p:nvPr>
        </p:nvSpPr>
        <p:spPr>
          <a:xfrm>
            <a:off x="457088" y="6084917"/>
            <a:ext cx="8238025" cy="274321"/>
          </a:xfrm>
        </p:spPr>
        <p:txBody>
          <a:bodyPr/>
          <a:lstStyle>
            <a:lvl1pPr marL="0" indent="0">
              <a:buNone/>
              <a:defRPr sz="1800" baseline="0">
                <a:solidFill>
                  <a:schemeClr val="tx1">
                    <a:lumMod val="65000"/>
                    <a:lumOff val="35000"/>
                  </a:schemeClr>
                </a:solidFill>
                <a:latin typeface="Segoe UI Semibold" panose="020B0702040204020203" pitchFamily="34" charset="0"/>
                <a:cs typeface="Segoe UI Semilight" panose="020B0402040204020203" pitchFamily="34" charset="0"/>
              </a:defRPr>
            </a:lvl1pPr>
            <a:lvl2pPr marL="115888" indent="0">
              <a:spcBef>
                <a:spcPts val="0"/>
              </a:spcBef>
              <a:buNone/>
              <a:defRPr sz="1600" baseline="0">
                <a:solidFill>
                  <a:schemeClr val="bg1"/>
                </a:solidFill>
                <a:latin typeface="Segoe UI Semilight" panose="020B0402040204020203" pitchFamily="34" charset="0"/>
                <a:cs typeface="Segoe UI Semilight" panose="020B0402040204020203" pitchFamily="34" charset="0"/>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Name</a:t>
            </a:r>
          </a:p>
        </p:txBody>
      </p:sp>
      <p:sp>
        <p:nvSpPr>
          <p:cNvPr id="7" name="Text Placeholder 6"/>
          <p:cNvSpPr>
            <a:spLocks noGrp="1"/>
          </p:cNvSpPr>
          <p:nvPr>
            <p:ph type="body" sz="quarter" idx="12" hasCustomPrompt="1"/>
          </p:nvPr>
        </p:nvSpPr>
        <p:spPr>
          <a:xfrm>
            <a:off x="457776" y="6422976"/>
            <a:ext cx="8237337" cy="268772"/>
          </a:xfrm>
        </p:spPr>
        <p:txBody>
          <a:bodyPr/>
          <a:lstStyle>
            <a:lvl1pPr marL="0" indent="0">
              <a:buNone/>
              <a:defRPr sz="1600">
                <a:solidFill>
                  <a:schemeClr val="tx1">
                    <a:lumMod val="65000"/>
                    <a:lumOff val="35000"/>
                  </a:schemeClr>
                </a:solidFill>
                <a:latin typeface="Segoe UI Semilight" panose="020B0402040204020203" pitchFamily="34" charset="0"/>
                <a:cs typeface="Segoe UI Semilight" panose="020B0402040204020203" pitchFamily="34" charset="0"/>
              </a:defRPr>
            </a:lvl1pPr>
          </a:lstStyle>
          <a:p>
            <a:pPr lvl="0"/>
            <a:r>
              <a:rPr lang="en-US" dirty="0"/>
              <a:t>Location | Client</a:t>
            </a:r>
          </a:p>
        </p:txBody>
      </p:sp>
    </p:spTree>
    <p:extLst>
      <p:ext uri="{BB962C8B-B14F-4D97-AF65-F5344CB8AC3E}">
        <p14:creationId xmlns:p14="http://schemas.microsoft.com/office/powerpoint/2010/main" val="106676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ject Slide - with logo (grey)">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5954230"/>
          </a:xfrm>
          <a:solidFill>
            <a:schemeClr val="bg1">
              <a:lumMod val="85000"/>
            </a:schemeClr>
          </a:solidFill>
        </p:spPr>
        <p:txBody>
          <a:bodyPr/>
          <a:lstStyle/>
          <a:p>
            <a:r>
              <a:rPr lang="en-US"/>
              <a:t>Click icon to add picture</a:t>
            </a: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4231"/>
            <a:ext cx="9144000" cy="905256"/>
          </a:xfrm>
          <a:prstGeom prst="rect">
            <a:avLst/>
          </a:prstGeom>
        </p:spPr>
      </p:pic>
      <p:sp>
        <p:nvSpPr>
          <p:cNvPr id="10" name="Text Placeholder 4"/>
          <p:cNvSpPr>
            <a:spLocks noGrp="1"/>
          </p:cNvSpPr>
          <p:nvPr>
            <p:ph type="body" sz="quarter" idx="11" hasCustomPrompt="1"/>
          </p:nvPr>
        </p:nvSpPr>
        <p:spPr>
          <a:xfrm>
            <a:off x="1246791" y="6068291"/>
            <a:ext cx="7406757" cy="274321"/>
          </a:xfrm>
        </p:spPr>
        <p:txBody>
          <a:bodyPr/>
          <a:lstStyle>
            <a:lvl1pPr marL="0" indent="0">
              <a:buNone/>
              <a:defRPr sz="1800" baseline="0">
                <a:solidFill>
                  <a:schemeClr val="bg1"/>
                </a:solidFill>
                <a:latin typeface="Segoe UI Semibold" panose="020B0702040204020203" pitchFamily="34" charset="0"/>
                <a:cs typeface="Segoe UI Semilight" panose="020B0402040204020203" pitchFamily="34" charset="0"/>
              </a:defRPr>
            </a:lvl1pPr>
            <a:lvl2pPr marL="115888" indent="0">
              <a:spcBef>
                <a:spcPts val="0"/>
              </a:spcBef>
              <a:buNone/>
              <a:defRPr sz="1600" baseline="0">
                <a:solidFill>
                  <a:schemeClr val="bg1"/>
                </a:solidFill>
                <a:latin typeface="Segoe UI Semilight" panose="020B0402040204020203" pitchFamily="34" charset="0"/>
                <a:cs typeface="Segoe UI Semilight" panose="020B0402040204020203" pitchFamily="34" charset="0"/>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Name</a:t>
            </a:r>
          </a:p>
        </p:txBody>
      </p:sp>
      <p:sp>
        <p:nvSpPr>
          <p:cNvPr id="12" name="Text Placeholder 6"/>
          <p:cNvSpPr>
            <a:spLocks noGrp="1"/>
          </p:cNvSpPr>
          <p:nvPr>
            <p:ph type="body" sz="quarter" idx="12" hasCustomPrompt="1"/>
          </p:nvPr>
        </p:nvSpPr>
        <p:spPr>
          <a:xfrm>
            <a:off x="1247479" y="6406350"/>
            <a:ext cx="7406069" cy="268772"/>
          </a:xfrm>
        </p:spPr>
        <p:txBody>
          <a:bodyPr/>
          <a:lstStyle>
            <a:lvl1pPr marL="0" indent="0">
              <a:buNone/>
              <a:defRPr sz="1600">
                <a:solidFill>
                  <a:schemeClr val="bg1"/>
                </a:solidFill>
                <a:latin typeface="Segoe UI Semilight" panose="020B0402040204020203" pitchFamily="34" charset="0"/>
                <a:cs typeface="Segoe UI Semilight" panose="020B0402040204020203" pitchFamily="34" charset="0"/>
              </a:defRPr>
            </a:lvl1pPr>
          </a:lstStyle>
          <a:p>
            <a:pPr lvl="0"/>
            <a:r>
              <a:rPr lang="en-US" dirty="0"/>
              <a:t>Location | Client</a:t>
            </a:r>
          </a:p>
        </p:txBody>
      </p:sp>
    </p:spTree>
    <p:extLst>
      <p:ext uri="{BB962C8B-B14F-4D97-AF65-F5344CB8AC3E}">
        <p14:creationId xmlns:p14="http://schemas.microsoft.com/office/powerpoint/2010/main" val="19107102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roject Slide - with logo (white)">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5954230"/>
          </a:xfrm>
          <a:solidFill>
            <a:schemeClr val="bg1">
              <a:lumMod val="85000"/>
            </a:schemeClr>
          </a:solidFill>
        </p:spPr>
        <p:txBody>
          <a:bodyPr/>
          <a:lstStyle/>
          <a:p>
            <a:r>
              <a:rPr lang="en-US"/>
              <a:t>Click icon to add picture</a:t>
            </a:r>
            <a:endParaRPr lang="en-US"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4231"/>
            <a:ext cx="9144000" cy="905256"/>
          </a:xfrm>
          <a:prstGeom prst="rect">
            <a:avLst/>
          </a:prstGeom>
        </p:spPr>
      </p:pic>
      <p:sp>
        <p:nvSpPr>
          <p:cNvPr id="10" name="Text Placeholder 4"/>
          <p:cNvSpPr>
            <a:spLocks noGrp="1"/>
          </p:cNvSpPr>
          <p:nvPr>
            <p:ph type="body" sz="quarter" idx="11" hasCustomPrompt="1"/>
          </p:nvPr>
        </p:nvSpPr>
        <p:spPr>
          <a:xfrm>
            <a:off x="1246791" y="6068291"/>
            <a:ext cx="7406757" cy="274321"/>
          </a:xfrm>
        </p:spPr>
        <p:txBody>
          <a:bodyPr/>
          <a:lstStyle>
            <a:lvl1pPr marL="0" indent="0">
              <a:buNone/>
              <a:defRPr sz="1800" baseline="0">
                <a:solidFill>
                  <a:schemeClr val="tx1">
                    <a:lumMod val="65000"/>
                    <a:lumOff val="35000"/>
                  </a:schemeClr>
                </a:solidFill>
                <a:latin typeface="Segoe UI Semibold" panose="020B0702040204020203" pitchFamily="34" charset="0"/>
                <a:cs typeface="Segoe UI Semilight" panose="020B0402040204020203" pitchFamily="34" charset="0"/>
              </a:defRPr>
            </a:lvl1pPr>
            <a:lvl2pPr marL="115888" indent="0">
              <a:spcBef>
                <a:spcPts val="0"/>
              </a:spcBef>
              <a:buNone/>
              <a:defRPr sz="1600" baseline="0">
                <a:solidFill>
                  <a:schemeClr val="bg1"/>
                </a:solidFill>
                <a:latin typeface="Segoe UI Semilight" panose="020B0402040204020203" pitchFamily="34" charset="0"/>
                <a:cs typeface="Segoe UI Semilight" panose="020B0402040204020203" pitchFamily="34" charset="0"/>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Name</a:t>
            </a:r>
          </a:p>
        </p:txBody>
      </p:sp>
      <p:sp>
        <p:nvSpPr>
          <p:cNvPr id="12" name="Text Placeholder 6"/>
          <p:cNvSpPr>
            <a:spLocks noGrp="1"/>
          </p:cNvSpPr>
          <p:nvPr>
            <p:ph type="body" sz="quarter" idx="12" hasCustomPrompt="1"/>
          </p:nvPr>
        </p:nvSpPr>
        <p:spPr>
          <a:xfrm>
            <a:off x="1247479" y="6406350"/>
            <a:ext cx="7406069" cy="268772"/>
          </a:xfrm>
        </p:spPr>
        <p:txBody>
          <a:bodyPr/>
          <a:lstStyle>
            <a:lvl1pPr marL="0" indent="0">
              <a:buNone/>
              <a:defRPr sz="1600">
                <a:solidFill>
                  <a:schemeClr val="tx1">
                    <a:lumMod val="65000"/>
                    <a:lumOff val="35000"/>
                  </a:schemeClr>
                </a:solidFill>
                <a:latin typeface="Segoe UI Semilight" panose="020B0402040204020203" pitchFamily="34" charset="0"/>
                <a:cs typeface="Segoe UI Semilight" panose="020B0402040204020203" pitchFamily="34" charset="0"/>
              </a:defRPr>
            </a:lvl1pPr>
          </a:lstStyle>
          <a:p>
            <a:pPr lvl="0"/>
            <a:r>
              <a:rPr lang="en-US" dirty="0"/>
              <a:t>Location | Client</a:t>
            </a:r>
          </a:p>
        </p:txBody>
      </p:sp>
    </p:spTree>
    <p:extLst>
      <p:ext uri="{BB962C8B-B14F-4D97-AF65-F5344CB8AC3E}">
        <p14:creationId xmlns:p14="http://schemas.microsoft.com/office/powerpoint/2010/main" val="38875908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631825" indent="0">
              <a:defRPr/>
            </a:lvl1pPr>
          </a:lstStyle>
          <a:p>
            <a:r>
              <a:rPr lang="en-US"/>
              <a:t>Click to edit Master title style</a:t>
            </a:r>
            <a:endParaRPr lang="en-US" dirty="0"/>
          </a:p>
        </p:txBody>
      </p:sp>
      <p:sp>
        <p:nvSpPr>
          <p:cNvPr id="4" name="Content Placeholder 3"/>
          <p:cNvSpPr>
            <a:spLocks noGrp="1"/>
          </p:cNvSpPr>
          <p:nvPr>
            <p:ph sz="quarter" idx="10"/>
          </p:nvPr>
        </p:nvSpPr>
        <p:spPr>
          <a:xfrm>
            <a:off x="457298" y="1600154"/>
            <a:ext cx="7780614" cy="4035875"/>
          </a:xfrm>
        </p:spPr>
        <p:txBody>
          <a:bodyPr/>
          <a:lstStyle/>
          <a:p>
            <a:pPr lvl="0"/>
            <a:r>
              <a:rPr lang="en-US"/>
              <a:t>Edit Master text styles</a:t>
            </a:r>
          </a:p>
          <a:p>
            <a:pPr lvl="1"/>
            <a:r>
              <a:rPr lang="en-US"/>
              <a:t>Second level</a:t>
            </a:r>
          </a:p>
        </p:txBody>
      </p:sp>
      <p:sp>
        <p:nvSpPr>
          <p:cNvPr id="3" name="Slide Number Placeholder 2">
            <a:extLst>
              <a:ext uri="{FF2B5EF4-FFF2-40B4-BE49-F238E27FC236}">
                <a16:creationId xmlns:a16="http://schemas.microsoft.com/office/drawing/2014/main" id="{FE105585-F64C-410D-832A-A4C54F203431}"/>
              </a:ext>
            </a:extLst>
          </p:cNvPr>
          <p:cNvSpPr>
            <a:spLocks noGrp="1"/>
          </p:cNvSpPr>
          <p:nvPr>
            <p:ph type="sldNum" sz="quarter" idx="11"/>
          </p:nvPr>
        </p:nvSpPr>
        <p:spPr/>
        <p:txBody>
          <a:bodyPr/>
          <a:lstStyle/>
          <a:p>
            <a:fld id="{D8658E64-478A-4594-AF15-F58C06F6C9EE}" type="slidenum">
              <a:rPr lang="en-US" smtClean="0"/>
              <a:t>‹#›</a:t>
            </a:fld>
            <a:endParaRPr lang="en-US"/>
          </a:p>
        </p:txBody>
      </p:sp>
    </p:spTree>
    <p:extLst>
      <p:ext uri="{BB962C8B-B14F-4D97-AF65-F5344CB8AC3E}">
        <p14:creationId xmlns:p14="http://schemas.microsoft.com/office/powerpoint/2010/main" val="84437543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560888" cy="6858000"/>
          </a:xfrm>
        </p:spPr>
        <p:txBody>
          <a:bodyPr/>
          <a:lstStyle/>
          <a:p>
            <a:r>
              <a:rPr lang="en-US"/>
              <a:t>Click icon to add picture</a:t>
            </a:r>
          </a:p>
        </p:txBody>
      </p:sp>
      <p:sp>
        <p:nvSpPr>
          <p:cNvPr id="6" name="Picture Placeholder 5"/>
          <p:cNvSpPr>
            <a:spLocks noGrp="1"/>
          </p:cNvSpPr>
          <p:nvPr>
            <p:ph type="pic" sz="quarter" idx="11"/>
          </p:nvPr>
        </p:nvSpPr>
        <p:spPr>
          <a:xfrm>
            <a:off x="4678326" y="0"/>
            <a:ext cx="4465674" cy="3423684"/>
          </a:xfrm>
        </p:spPr>
        <p:txBody>
          <a:bodyPr/>
          <a:lstStyle/>
          <a:p>
            <a:r>
              <a:rPr lang="en-US"/>
              <a:t>Click icon to add picture</a:t>
            </a:r>
          </a:p>
        </p:txBody>
      </p:sp>
      <p:sp>
        <p:nvSpPr>
          <p:cNvPr id="10" name="Picture Placeholder 5"/>
          <p:cNvSpPr>
            <a:spLocks noGrp="1"/>
          </p:cNvSpPr>
          <p:nvPr>
            <p:ph type="pic" sz="quarter" idx="15"/>
          </p:nvPr>
        </p:nvSpPr>
        <p:spPr>
          <a:xfrm>
            <a:off x="4688963" y="3561907"/>
            <a:ext cx="4455037" cy="3296093"/>
          </a:xfrm>
        </p:spPr>
        <p:txBody>
          <a:bodyPr/>
          <a:lstStyle/>
          <a:p>
            <a:r>
              <a:rPr lang="en-US"/>
              <a:t>Click icon to add picture</a:t>
            </a:r>
          </a:p>
        </p:txBody>
      </p:sp>
    </p:spTree>
    <p:extLst>
      <p:ext uri="{BB962C8B-B14F-4D97-AF65-F5344CB8AC3E}">
        <p14:creationId xmlns:p14="http://schemas.microsoft.com/office/powerpoint/2010/main" val="310238138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collage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4560888" cy="4338638"/>
          </a:xfrm>
        </p:spPr>
        <p:txBody>
          <a:bodyPr/>
          <a:lstStyle/>
          <a:p>
            <a:r>
              <a:rPr lang="en-US"/>
              <a:t>Click icon to add picture</a:t>
            </a:r>
          </a:p>
        </p:txBody>
      </p:sp>
      <p:sp>
        <p:nvSpPr>
          <p:cNvPr id="6" name="Picture Placeholder 5"/>
          <p:cNvSpPr>
            <a:spLocks noGrp="1"/>
          </p:cNvSpPr>
          <p:nvPr>
            <p:ph type="pic" sz="quarter" idx="11"/>
          </p:nvPr>
        </p:nvSpPr>
        <p:spPr>
          <a:xfrm>
            <a:off x="4678326" y="0"/>
            <a:ext cx="4465674" cy="2519363"/>
          </a:xfrm>
        </p:spPr>
        <p:txBody>
          <a:bodyPr/>
          <a:lstStyle/>
          <a:p>
            <a:r>
              <a:rPr lang="en-US"/>
              <a:t>Click icon to add picture</a:t>
            </a:r>
          </a:p>
        </p:txBody>
      </p:sp>
      <p:sp>
        <p:nvSpPr>
          <p:cNvPr id="7" name="Picture Placeholder 5"/>
          <p:cNvSpPr>
            <a:spLocks noGrp="1"/>
          </p:cNvSpPr>
          <p:nvPr>
            <p:ph type="pic" sz="quarter" idx="12"/>
          </p:nvPr>
        </p:nvSpPr>
        <p:spPr>
          <a:xfrm>
            <a:off x="4678326" y="2636874"/>
            <a:ext cx="2339162" cy="1701210"/>
          </a:xfrm>
        </p:spPr>
        <p:txBody>
          <a:bodyPr/>
          <a:lstStyle/>
          <a:p>
            <a:r>
              <a:rPr lang="en-US"/>
              <a:t>Click icon to add picture</a:t>
            </a:r>
          </a:p>
        </p:txBody>
      </p:sp>
      <p:sp>
        <p:nvSpPr>
          <p:cNvPr id="8" name="Picture Placeholder 5"/>
          <p:cNvSpPr>
            <a:spLocks noGrp="1"/>
          </p:cNvSpPr>
          <p:nvPr>
            <p:ph type="pic" sz="quarter" idx="13"/>
          </p:nvPr>
        </p:nvSpPr>
        <p:spPr>
          <a:xfrm>
            <a:off x="7123814" y="2640413"/>
            <a:ext cx="2020186" cy="1708304"/>
          </a:xfrm>
        </p:spPr>
        <p:txBody>
          <a:bodyPr/>
          <a:lstStyle/>
          <a:p>
            <a:r>
              <a:rPr lang="en-US"/>
              <a:t>Click icon to add picture</a:t>
            </a:r>
          </a:p>
        </p:txBody>
      </p:sp>
      <p:sp>
        <p:nvSpPr>
          <p:cNvPr id="9" name="Picture Placeholder 5"/>
          <p:cNvSpPr>
            <a:spLocks noGrp="1"/>
          </p:cNvSpPr>
          <p:nvPr>
            <p:ph type="pic" sz="quarter" idx="14"/>
          </p:nvPr>
        </p:nvSpPr>
        <p:spPr>
          <a:xfrm>
            <a:off x="-1" y="4469221"/>
            <a:ext cx="4561367" cy="2388780"/>
          </a:xfrm>
        </p:spPr>
        <p:txBody>
          <a:bodyPr/>
          <a:lstStyle/>
          <a:p>
            <a:r>
              <a:rPr lang="en-US"/>
              <a:t>Click icon to add picture</a:t>
            </a:r>
          </a:p>
        </p:txBody>
      </p:sp>
      <p:sp>
        <p:nvSpPr>
          <p:cNvPr id="10" name="Picture Placeholder 5"/>
          <p:cNvSpPr>
            <a:spLocks noGrp="1"/>
          </p:cNvSpPr>
          <p:nvPr>
            <p:ph type="pic" sz="quarter" idx="15"/>
          </p:nvPr>
        </p:nvSpPr>
        <p:spPr>
          <a:xfrm>
            <a:off x="4688963" y="4469220"/>
            <a:ext cx="4455037" cy="2388780"/>
          </a:xfrm>
        </p:spPr>
        <p:txBody>
          <a:bodyPr/>
          <a:lstStyle/>
          <a:p>
            <a:r>
              <a:rPr lang="en-US"/>
              <a:t>Click icon to add picture</a:t>
            </a:r>
          </a:p>
        </p:txBody>
      </p:sp>
    </p:spTree>
    <p:extLst>
      <p:ext uri="{BB962C8B-B14F-4D97-AF65-F5344CB8AC3E}">
        <p14:creationId xmlns:p14="http://schemas.microsoft.com/office/powerpoint/2010/main" val="23973295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2764822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2671846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3696473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12048186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38984117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23669403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3089711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2575395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side phot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303" y="1600154"/>
            <a:ext cx="4104069" cy="4035875"/>
          </a:xfrm>
        </p:spPr>
        <p:txBody>
          <a:bodyPr/>
          <a:lstStyle/>
          <a:p>
            <a:pPr lvl="0"/>
            <a:r>
              <a:rPr lang="en-US"/>
              <a:t>Edit Master text styles</a:t>
            </a:r>
          </a:p>
          <a:p>
            <a:pPr lvl="1"/>
            <a:r>
              <a:rPr lang="en-US"/>
              <a:t>Second level</a:t>
            </a:r>
          </a:p>
        </p:txBody>
      </p:sp>
      <p:sp>
        <p:nvSpPr>
          <p:cNvPr id="6" name="Picture Placeholder 5"/>
          <p:cNvSpPr>
            <a:spLocks noGrp="1"/>
          </p:cNvSpPr>
          <p:nvPr>
            <p:ph type="pic" sz="quarter" idx="11"/>
          </p:nvPr>
        </p:nvSpPr>
        <p:spPr>
          <a:xfrm>
            <a:off x="4773618" y="1604963"/>
            <a:ext cx="4370387" cy="4572000"/>
          </a:xfrm>
          <a:solidFill>
            <a:schemeClr val="bg1">
              <a:lumMod val="85000"/>
            </a:schemeClr>
          </a:solidFill>
        </p:spPr>
        <p:txBody>
          <a:bodyPr/>
          <a:lstStyle/>
          <a:p>
            <a:r>
              <a:rPr lang="en-US"/>
              <a:t>Click icon to add picture</a:t>
            </a:r>
          </a:p>
        </p:txBody>
      </p:sp>
      <p:sp>
        <p:nvSpPr>
          <p:cNvPr id="3" name="Slide Number Placeholder 2">
            <a:extLst>
              <a:ext uri="{FF2B5EF4-FFF2-40B4-BE49-F238E27FC236}">
                <a16:creationId xmlns:a16="http://schemas.microsoft.com/office/drawing/2014/main" id="{F60F10CF-3EE7-42FA-93F3-D1B5ED48976F}"/>
              </a:ext>
            </a:extLst>
          </p:cNvPr>
          <p:cNvSpPr>
            <a:spLocks noGrp="1"/>
          </p:cNvSpPr>
          <p:nvPr>
            <p:ph type="sldNum" sz="quarter" idx="12"/>
          </p:nvPr>
        </p:nvSpPr>
        <p:spPr/>
        <p:txBody>
          <a:bodyPr/>
          <a:lstStyle/>
          <a:p>
            <a:fld id="{D8658E64-478A-4594-AF15-F58C06F6C9EE}" type="slidenum">
              <a:rPr lang="en-US" smtClean="0"/>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2996102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816051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86AAA-AD9B-4097-A54E-AE01996E90C2}" type="slidenum">
              <a:rPr lang="en-US" smtClean="0"/>
              <a:t>‹#›</a:t>
            </a:fld>
            <a:endParaRPr lang="en-US"/>
          </a:p>
        </p:txBody>
      </p:sp>
    </p:spTree>
    <p:extLst>
      <p:ext uri="{BB962C8B-B14F-4D97-AF65-F5344CB8AC3E}">
        <p14:creationId xmlns:p14="http://schemas.microsoft.com/office/powerpoint/2010/main" val="16986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9144001" cy="6858000"/>
          </a:xfrm>
        </p:spPr>
        <p:txBody>
          <a:bodyPr/>
          <a:lstStyle/>
          <a:p>
            <a:r>
              <a:rPr lang="en-US"/>
              <a:t>Click icon to add picture</a:t>
            </a:r>
            <a:endParaRPr lang="en-US" dirty="0"/>
          </a:p>
        </p:txBody>
      </p:sp>
      <p:sp>
        <p:nvSpPr>
          <p:cNvPr id="3" name="Content Placeholder 5"/>
          <p:cNvSpPr txBox="1">
            <a:spLocks/>
          </p:cNvSpPr>
          <p:nvPr userDrawn="1"/>
        </p:nvSpPr>
        <p:spPr bwMode="auto">
          <a:xfrm>
            <a:off x="0" y="4322762"/>
            <a:ext cx="9144000" cy="2535238"/>
          </a:xfrm>
          <a:prstGeom prst="rect">
            <a:avLst/>
          </a:prstGeom>
          <a:solidFill>
            <a:schemeClr val="tx1">
              <a:alpha val="55000"/>
            </a:schemeClr>
          </a:solidFill>
          <a:ln w="9525">
            <a:noFill/>
            <a:miter lim="800000"/>
            <a:headEnd/>
            <a:tailEnd/>
          </a:ln>
        </p:spPr>
        <p:txBody>
          <a:bodyPr/>
          <a:lstStyle/>
          <a:p>
            <a:pPr>
              <a:spcBef>
                <a:spcPct val="20000"/>
              </a:spcBef>
              <a:buClr>
                <a:srgbClr val="595959"/>
              </a:buClr>
              <a:buFont typeface="Wingdings" pitchFamily="2" charset="2"/>
              <a:buNone/>
              <a:defRPr/>
            </a:pPr>
            <a:endParaRPr lang="en-US" sz="1200" b="1" dirty="0">
              <a:solidFill>
                <a:schemeClr val="bg1"/>
              </a:solidFill>
              <a:latin typeface="+mn-lt"/>
              <a:cs typeface="+mn-cs"/>
            </a:endParaRPr>
          </a:p>
        </p:txBody>
      </p:sp>
      <p:sp>
        <p:nvSpPr>
          <p:cNvPr id="2" name="Slide Number Placeholder 1">
            <a:extLst>
              <a:ext uri="{FF2B5EF4-FFF2-40B4-BE49-F238E27FC236}">
                <a16:creationId xmlns:a16="http://schemas.microsoft.com/office/drawing/2014/main" id="{DD641DC8-8867-4905-8653-3E9164FB0AD5}"/>
              </a:ext>
            </a:extLst>
          </p:cNvPr>
          <p:cNvSpPr>
            <a:spLocks noGrp="1"/>
          </p:cNvSpPr>
          <p:nvPr>
            <p:ph type="sldNum" sz="quarter" idx="11"/>
          </p:nvPr>
        </p:nvSpPr>
        <p:spPr/>
        <p:txBody>
          <a:bodyPr/>
          <a:lstStyle/>
          <a:p>
            <a:fld id="{D8658E64-478A-4594-AF15-F58C06F6C9EE}" type="slidenum">
              <a:rPr lang="en-US" smtClean="0"/>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hoto  backgroun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6858000"/>
          </a:xfrm>
          <a:solidFill>
            <a:schemeClr val="bg1">
              <a:lumMod val="85000"/>
            </a:schemeClr>
          </a:solidFill>
        </p:spPr>
        <p:txBody>
          <a:bodyPr/>
          <a:lstStyle/>
          <a:p>
            <a:r>
              <a:rPr lang="en-US"/>
              <a:t>Click icon to add picture</a:t>
            </a:r>
            <a:endParaRPr lang="en-US" dirty="0"/>
          </a:p>
        </p:txBody>
      </p:sp>
      <p:sp>
        <p:nvSpPr>
          <p:cNvPr id="3" name="Content Placeholder 2"/>
          <p:cNvSpPr>
            <a:spLocks noGrp="1"/>
          </p:cNvSpPr>
          <p:nvPr>
            <p:ph idx="1"/>
          </p:nvPr>
        </p:nvSpPr>
        <p:spPr>
          <a:xfrm>
            <a:off x="0" y="1600204"/>
            <a:ext cx="4572000" cy="4571999"/>
          </a:xfrm>
          <a:solidFill>
            <a:schemeClr val="bg1">
              <a:alpha val="80000"/>
            </a:schemeClr>
          </a:solidFill>
        </p:spPr>
        <p:txBody>
          <a:bodyPr tIns="182880"/>
          <a:lstStyle>
            <a:lvl1pPr marL="457200" indent="-287338">
              <a:buClr>
                <a:srgbClr val="92D050"/>
              </a:buClr>
              <a:defRPr sz="1600">
                <a:solidFill>
                  <a:schemeClr val="tx1"/>
                </a:solidFill>
              </a:defRPr>
            </a:lvl1pPr>
            <a:lvl2pPr marL="742950" indent="-285750">
              <a:buClr>
                <a:srgbClr val="92D050"/>
              </a:buClr>
              <a:defRPr sz="1400">
                <a:solidFill>
                  <a:schemeClr val="tx1"/>
                </a:solidFill>
              </a:defRPr>
            </a:lvl2pPr>
          </a:lstStyle>
          <a:p>
            <a:pPr lvl="0"/>
            <a:r>
              <a:rPr lang="en-US"/>
              <a:t>Edit Master text styles</a:t>
            </a:r>
          </a:p>
          <a:p>
            <a:pPr lvl="1"/>
            <a:r>
              <a:rPr lang="en-US"/>
              <a:t>Second level</a:t>
            </a:r>
          </a:p>
        </p:txBody>
      </p:sp>
      <p:sp>
        <p:nvSpPr>
          <p:cNvPr id="2" name="Slide Number Placeholder 1">
            <a:extLst>
              <a:ext uri="{FF2B5EF4-FFF2-40B4-BE49-F238E27FC236}">
                <a16:creationId xmlns:a16="http://schemas.microsoft.com/office/drawing/2014/main" id="{828DD04E-A5B7-40B4-BEA9-6638A960395A}"/>
              </a:ext>
            </a:extLst>
          </p:cNvPr>
          <p:cNvSpPr>
            <a:spLocks noGrp="1"/>
          </p:cNvSpPr>
          <p:nvPr>
            <p:ph type="sldNum" sz="quarter" idx="11"/>
          </p:nvPr>
        </p:nvSpPr>
        <p:spPr/>
        <p:txBody>
          <a:bodyPr/>
          <a:lstStyle/>
          <a:p>
            <a:fld id="{D8658E64-478A-4594-AF15-F58C06F6C9EE}" type="slidenum">
              <a:rPr lang="en-US" smtClean="0"/>
              <a:t>‹#›</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20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0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photo backgroun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6858000"/>
          </a:xfrm>
        </p:spPr>
        <p:txBody>
          <a:bodyPr/>
          <a:lstStyle/>
          <a:p>
            <a:r>
              <a:rPr lang="en-US"/>
              <a:t>Click icon to add picture</a:t>
            </a:r>
          </a:p>
        </p:txBody>
      </p:sp>
      <p:sp>
        <p:nvSpPr>
          <p:cNvPr id="2" name="Title 1"/>
          <p:cNvSpPr>
            <a:spLocks noGrp="1"/>
          </p:cNvSpPr>
          <p:nvPr>
            <p:ph type="title"/>
          </p:nvPr>
        </p:nvSpPr>
        <p:spPr>
          <a:xfrm>
            <a:off x="381000" y="5943600"/>
            <a:ext cx="7162800" cy="566738"/>
          </a:xfrm>
        </p:spPr>
        <p:txBody>
          <a:bodyPr anchor="b">
            <a:noAutofit/>
          </a:bodyPr>
          <a:lstStyle>
            <a:lvl1pPr marL="0" indent="0" algn="l">
              <a:defRPr sz="30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96A5B7E6-2F96-4572-9779-1BFABC38DAAE}"/>
              </a:ext>
            </a:extLst>
          </p:cNvPr>
          <p:cNvSpPr>
            <a:spLocks noGrp="1"/>
          </p:cNvSpPr>
          <p:nvPr>
            <p:ph type="sldNum" sz="quarter" idx="11"/>
          </p:nvPr>
        </p:nvSpPr>
        <p:spPr/>
        <p:txBody>
          <a:bodyPr/>
          <a:lstStyle/>
          <a:p>
            <a:fld id="{D8658E64-478A-4594-AF15-F58C06F6C9EE}"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header">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a:defRPr/>
            </a:lvl1pPr>
          </a:lstStyle>
          <a:p>
            <a:pPr lvl="0"/>
            <a:r>
              <a:rPr lang="en-US"/>
              <a:t>Click to edit Master title style</a:t>
            </a:r>
            <a:endParaRPr lang="en-US" dirty="0"/>
          </a:p>
        </p:txBody>
      </p:sp>
      <p:sp>
        <p:nvSpPr>
          <p:cNvPr id="3" name="Slide Number Placeholder 2">
            <a:extLst>
              <a:ext uri="{FF2B5EF4-FFF2-40B4-BE49-F238E27FC236}">
                <a16:creationId xmlns:a16="http://schemas.microsoft.com/office/drawing/2014/main" id="{67BD0847-8B50-44AD-B436-6D5BD94BC6FE}"/>
              </a:ext>
            </a:extLst>
          </p:cNvPr>
          <p:cNvSpPr>
            <a:spLocks noGrp="1"/>
          </p:cNvSpPr>
          <p:nvPr>
            <p:ph type="sldNum" sz="quarter" idx="10"/>
          </p:nvPr>
        </p:nvSpPr>
        <p:spPr/>
        <p:txBody>
          <a:bodyPr/>
          <a:lstStyle/>
          <a:p>
            <a:fld id="{D8658E64-478A-4594-AF15-F58C06F6C9EE}" type="slidenum">
              <a:rPr lang="en-US" smtClean="0"/>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extLst>
      <p:ext uri="{BB962C8B-B14F-4D97-AF65-F5344CB8AC3E}">
        <p14:creationId xmlns:p14="http://schemas.microsoft.com/office/powerpoint/2010/main" val="23605476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5360" y="4074888"/>
            <a:ext cx="3216549" cy="1685368"/>
          </a:xfrm>
          <a:prstGeom prst="rect">
            <a:avLst/>
          </a:prstGeom>
        </p:spPr>
      </p:pic>
      <p:sp>
        <p:nvSpPr>
          <p:cNvPr id="6" name="Title 1"/>
          <p:cNvSpPr>
            <a:spLocks noGrp="1"/>
          </p:cNvSpPr>
          <p:nvPr>
            <p:ph type="title" hasCustomPrompt="1"/>
          </p:nvPr>
        </p:nvSpPr>
        <p:spPr>
          <a:xfrm>
            <a:off x="2879969" y="557953"/>
            <a:ext cx="5474677" cy="3273584"/>
          </a:xfrm>
          <a:prstGeom prst="rect">
            <a:avLst/>
          </a:prstGeom>
        </p:spPr>
        <p:txBody>
          <a:bodyPr anchor="b"/>
          <a:lstStyle>
            <a:lvl1pPr marL="0" indent="0">
              <a:defRPr sz="4000" baseline="0">
                <a:solidFill>
                  <a:schemeClr val="bg1">
                    <a:lumMod val="95000"/>
                  </a:schemeClr>
                </a:solidFill>
              </a:defRPr>
            </a:lvl1pPr>
          </a:lstStyle>
          <a:p>
            <a:r>
              <a:rPr kumimoji="0" lang="en-US" dirty="0"/>
              <a:t>Text</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778071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199" y="1600201"/>
            <a:ext cx="7780713" cy="40441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sp>
        <p:nvSpPr>
          <p:cNvPr id="2" name="Slide Number Placeholder 1">
            <a:extLst>
              <a:ext uri="{FF2B5EF4-FFF2-40B4-BE49-F238E27FC236}">
                <a16:creationId xmlns:a16="http://schemas.microsoft.com/office/drawing/2014/main" id="{B601CE01-5EB6-4ACA-A789-2F78294F55B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58E64-478A-4594-AF15-F58C06F6C9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703" r:id="rId2"/>
    <p:sldLayoutId id="2147483696" r:id="rId3"/>
    <p:sldLayoutId id="2147483695" r:id="rId4"/>
    <p:sldLayoutId id="2147483687" r:id="rId5"/>
    <p:sldLayoutId id="2147483688" r:id="rId6"/>
    <p:sldLayoutId id="2147483697" r:id="rId7"/>
    <p:sldLayoutId id="2147483704" r:id="rId8"/>
    <p:sldLayoutId id="2147483698" r:id="rId9"/>
    <p:sldLayoutId id="2147483705" r:id="rId10"/>
    <p:sldLayoutId id="2147483706" r:id="rId11"/>
    <p:sldLayoutId id="2147483709" r:id="rId12"/>
    <p:sldLayoutId id="2147483710" r:id="rId13"/>
    <p:sldLayoutId id="2147483711" r:id="rId14"/>
    <p:sldLayoutId id="2147483712" r:id="rId15"/>
    <p:sldLayoutId id="2147483713" r:id="rId16"/>
    <p:sldLayoutId id="2147483716" r:id="rId17"/>
    <p:sldLayoutId id="2147483714" r:id="rId18"/>
    <p:sldLayoutId id="2147483715" r:id="rId19"/>
    <p:sldLayoutId id="2147483701" r:id="rId20"/>
    <p:sldLayoutId id="2147483702" r:id="rId21"/>
  </p:sldLayoutIdLst>
  <p:transition>
    <p:fade/>
  </p:transition>
  <p:hf hdr="0" ftr="0" dt="0"/>
  <p:txStyles>
    <p:title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p:titleStyle>
    <p:body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86AAA-AD9B-4097-A54E-AE01996E90C2}" type="slidenum">
              <a:rPr lang="en-US" smtClean="0"/>
              <a:t>‹#›</a:t>
            </a:fld>
            <a:endParaRPr lang="en-US"/>
          </a:p>
        </p:txBody>
      </p:sp>
    </p:spTree>
    <p:extLst>
      <p:ext uri="{BB962C8B-B14F-4D97-AF65-F5344CB8AC3E}">
        <p14:creationId xmlns:p14="http://schemas.microsoft.com/office/powerpoint/2010/main" val="328253849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8.xml"/><Relationship Id="rId7" Type="http://schemas.openxmlformats.org/officeDocument/2006/relationships/slide" Target="slide4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25.xml"/><Relationship Id="rId4" Type="http://schemas.openxmlformats.org/officeDocument/2006/relationships/slide" Target="slide16.xml"/><Relationship Id="rId9" Type="http://schemas.openxmlformats.org/officeDocument/2006/relationships/slide" Target="slide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www.nyc.gov/html/dot/downloads/pdf/2010_college_point_study.pdf" TargetMode="External"/><Relationship Id="rId2" Type="http://schemas.openxmlformats.org/officeDocument/2006/relationships/hyperlink" Target="http://www.nyc.gov/html/dot/downloads/pdf/2006-12-college-point-trans-study.pd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4294967295"/>
          </p:nvPr>
        </p:nvPicPr>
        <p:blipFill>
          <a:blip r:embed="rId3" cstate="print">
            <a:extLst>
              <a:ext uri="{28A0092B-C50C-407E-A947-70E740481C1C}">
                <a14:useLocalDpi xmlns:a14="http://schemas.microsoft.com/office/drawing/2010/main" val="0"/>
              </a:ext>
            </a:extLst>
          </a:blip>
          <a:srcRect l="12500" r="12500"/>
          <a:stretch>
            <a:fillRect/>
          </a:stretch>
        </p:blipFill>
        <p:spPr>
          <a:xfrm>
            <a:off x="0" y="0"/>
            <a:ext cx="9144000" cy="6858000"/>
          </a:xfrm>
        </p:spPr>
      </p:pic>
      <p:sp>
        <p:nvSpPr>
          <p:cNvPr id="18" name="Content Placeholder 5"/>
          <p:cNvSpPr txBox="1">
            <a:spLocks/>
          </p:cNvSpPr>
          <p:nvPr/>
        </p:nvSpPr>
        <p:spPr bwMode="auto">
          <a:xfrm>
            <a:off x="0" y="4322762"/>
            <a:ext cx="9144000" cy="2535238"/>
          </a:xfrm>
          <a:prstGeom prst="rect">
            <a:avLst/>
          </a:prstGeom>
          <a:solidFill>
            <a:schemeClr val="bg1">
              <a:alpha val="75000"/>
            </a:schemeClr>
          </a:solidFill>
          <a:ln w="9525">
            <a:noFill/>
            <a:miter lim="800000"/>
            <a:headEnd/>
            <a:tailEnd/>
          </a:ln>
        </p:spPr>
        <p:txBody>
          <a:bodyPr/>
          <a:lstStyle/>
          <a:p>
            <a:pPr>
              <a:spcBef>
                <a:spcPct val="20000"/>
              </a:spcBef>
              <a:buClr>
                <a:srgbClr val="595959"/>
              </a:buClr>
              <a:buFont typeface="Wingdings" pitchFamily="2" charset="2"/>
              <a:buNone/>
              <a:defRPr/>
            </a:pPr>
            <a:endParaRPr lang="en-US" sz="1200" b="1" dirty="0">
              <a:solidFill>
                <a:schemeClr val="bg1"/>
              </a:solidFill>
              <a:latin typeface="+mn-lt"/>
              <a:cs typeface="+mn-cs"/>
            </a:endParaRPr>
          </a:p>
        </p:txBody>
      </p:sp>
      <p:sp>
        <p:nvSpPr>
          <p:cNvPr id="2" name="Title 4"/>
          <p:cNvSpPr>
            <a:spLocks noGrp="1"/>
          </p:cNvSpPr>
          <p:nvPr>
            <p:ph type="ctrTitle" idx="4294967295"/>
          </p:nvPr>
        </p:nvSpPr>
        <p:spPr>
          <a:xfrm>
            <a:off x="146850" y="5392110"/>
            <a:ext cx="7741105" cy="1046841"/>
          </a:xfrm>
        </p:spPr>
        <p:txBody>
          <a:bodyPr/>
          <a:lstStyle/>
          <a:p>
            <a:pPr>
              <a:defRPr/>
            </a:pPr>
            <a:r>
              <a:rPr lang="en-US" dirty="0">
                <a:ea typeface="Segoe UI" panose="020B0502040204020203" pitchFamily="34" charset="0"/>
                <a:cs typeface="Segoe UI" panose="020B0502040204020203" pitchFamily="34" charset="0"/>
              </a:rPr>
              <a:t>College Point Corporate Park</a:t>
            </a:r>
            <a:br>
              <a:rPr lang="en-US" dirty="0">
                <a:ea typeface="Segoe UI" panose="020B0502040204020203" pitchFamily="34" charset="0"/>
                <a:cs typeface="Segoe UI" panose="020B0502040204020203" pitchFamily="34" charset="0"/>
              </a:rPr>
            </a:br>
            <a:r>
              <a:rPr lang="en-US" dirty="0">
                <a:ea typeface="Segoe UI" panose="020B0502040204020203" pitchFamily="34" charset="0"/>
                <a:cs typeface="Segoe UI" panose="020B0502040204020203" pitchFamily="34" charset="0"/>
              </a:rPr>
              <a:t>Transportation Study</a:t>
            </a:r>
            <a:r>
              <a:rPr lang="en-US" sz="3500" dirty="0">
                <a:latin typeface="Segoe UI" panose="020B0502040204020203" pitchFamily="34" charset="0"/>
                <a:ea typeface="Segoe UI" panose="020B0502040204020203" pitchFamily="34" charset="0"/>
                <a:cs typeface="Segoe UI" panose="020B0502040204020203" pitchFamily="34" charset="0"/>
              </a:rPr>
              <a:t> </a:t>
            </a:r>
            <a:br>
              <a:rPr lang="en-US" sz="4000" dirty="0">
                <a:solidFill>
                  <a:schemeClr val="tx1">
                    <a:lumMod val="65000"/>
                    <a:lumOff val="35000"/>
                  </a:schemeClr>
                </a:solidFill>
              </a:rPr>
            </a:br>
            <a:endParaRPr lang="en-US" sz="140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Subtitle 2"/>
          <p:cNvSpPr txBox="1">
            <a:spLocks/>
          </p:cNvSpPr>
          <p:nvPr/>
        </p:nvSpPr>
        <p:spPr bwMode="auto">
          <a:xfrm>
            <a:off x="5230813" y="6435725"/>
            <a:ext cx="3211512" cy="304800"/>
          </a:xfrm>
          <a:prstGeom prst="rect">
            <a:avLst/>
          </a:prstGeom>
          <a:noFill/>
          <a:ln w="9525">
            <a:noFill/>
            <a:miter lim="800000"/>
            <a:headEnd/>
            <a:tailEnd/>
          </a:ln>
        </p:spPr>
        <p:txBody>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spcBef>
                <a:spcPct val="20000"/>
              </a:spcBef>
              <a:buClr>
                <a:schemeClr val="tx1">
                  <a:lumMod val="65000"/>
                  <a:lumOff val="35000"/>
                </a:schemeClr>
              </a:buClr>
              <a:buFont typeface="Wingdings" pitchFamily="2" charset="2"/>
              <a:buNone/>
              <a:defRPr/>
            </a:pPr>
            <a:endParaRPr lang="en-US" sz="900" dirty="0">
              <a:latin typeface="+mn-lt"/>
              <a:cs typeface="+mn-cs"/>
            </a:endParaRPr>
          </a:p>
        </p:txBody>
      </p:sp>
      <p:sp>
        <p:nvSpPr>
          <p:cNvPr id="3075" name="Subtitle 5"/>
          <p:cNvSpPr>
            <a:spLocks noGrp="1"/>
          </p:cNvSpPr>
          <p:nvPr>
            <p:ph type="subTitle" idx="4294967295"/>
          </p:nvPr>
        </p:nvSpPr>
        <p:spPr>
          <a:xfrm>
            <a:off x="401934" y="6465540"/>
            <a:ext cx="5618024" cy="274985"/>
          </a:xfrm>
        </p:spPr>
        <p:txBody>
          <a:bodyPr/>
          <a:lstStyle/>
          <a:p>
            <a:pPr>
              <a:spcBef>
                <a:spcPts val="0"/>
              </a:spcBef>
              <a:buFont typeface="Wingdings" pitchFamily="2" charset="2"/>
              <a:buNone/>
              <a:defRPr/>
            </a:pPr>
            <a:r>
              <a:rPr lang="en-US" sz="1400" b="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         | </a:t>
            </a:r>
            <a:r>
              <a:rPr lang="en-US" sz="1400" b="1" dirty="0" err="1">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InGroup</a:t>
            </a:r>
            <a:r>
              <a:rPr lang="en-US" sz="1400" b="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 | Traffic Databank</a:t>
            </a:r>
          </a:p>
        </p:txBody>
      </p:sp>
      <p:sp>
        <p:nvSpPr>
          <p:cNvPr id="15" name="Subtitle 5"/>
          <p:cNvSpPr txBox="1">
            <a:spLocks/>
          </p:cNvSpPr>
          <p:nvPr/>
        </p:nvSpPr>
        <p:spPr bwMode="auto">
          <a:xfrm>
            <a:off x="5440363" y="6273532"/>
            <a:ext cx="3001962" cy="511175"/>
          </a:xfrm>
          <a:prstGeom prst="rect">
            <a:avLst/>
          </a:prstGeom>
          <a:noFill/>
          <a:ln w="9525">
            <a:noFill/>
            <a:miter lim="800000"/>
            <a:headEnd/>
            <a:tailEnd/>
          </a:ln>
        </p:spPr>
        <p:txBody>
          <a:bodyPr/>
          <a:lstStyle/>
          <a:p>
            <a:pPr algn="r" eaLnBrk="0" hangingPunct="0">
              <a:spcBef>
                <a:spcPts val="0"/>
              </a:spcBef>
              <a:buClr>
                <a:srgbClr val="595959"/>
              </a:buClr>
              <a:buFont typeface="Wingdings" pitchFamily="2" charset="2"/>
              <a:buNone/>
              <a:defRPr/>
            </a:pPr>
            <a:r>
              <a:rPr lang="en-US" sz="16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November 2017</a:t>
            </a:r>
            <a:endParaRPr lang="en-US" sz="1600" b="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algn="r" eaLnBrk="0" hangingPunct="0">
              <a:spcBef>
                <a:spcPct val="20000"/>
              </a:spcBef>
              <a:buClr>
                <a:srgbClr val="595959"/>
              </a:buClr>
              <a:buFont typeface="Wingdings" pitchFamily="2" charset="2"/>
              <a:buNone/>
              <a:defRPr/>
            </a:pPr>
            <a:endParaRPr lang="en-US" sz="1200" b="1" dirty="0">
              <a:solidFill>
                <a:srgbClr val="FFC000"/>
              </a:solidFill>
              <a:latin typeface="+mn-lt"/>
              <a:cs typeface="+mn-cs"/>
            </a:endParaRPr>
          </a:p>
        </p:txBody>
      </p:sp>
      <p:pic>
        <p:nvPicPr>
          <p:cNvPr id="1028" name="Picture 4" descr="http://nycventurefellows.org/wp-content/uploads/2013/10/NYCEDC-Logo.png">
            <a:extLst>
              <a:ext uri="{FF2B5EF4-FFF2-40B4-BE49-F238E27FC236}">
                <a16:creationId xmlns:a16="http://schemas.microsoft.com/office/drawing/2014/main" id="{B1D2B0A3-F63F-4B39-85DB-09C170266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14" y="4435559"/>
            <a:ext cx="35623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AFE27D-13A9-4072-ADCD-17190CF75ABF}"/>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9385" b="96000" l="2000" r="97250">
                        <a14:foregroundMark x1="61750" y1="93538" x2="61750" y2="93538"/>
                        <a14:foregroundMark x1="74333" y1="96000" x2="74333" y2="96000"/>
                        <a14:foregroundMark x1="83333" y1="66000" x2="83333" y2="66000"/>
                        <a14:foregroundMark x1="97250" y1="75077" x2="97250" y2="75077"/>
                        <a14:foregroundMark x1="86250" y1="67538" x2="86250" y2="67538"/>
                        <a14:foregroundMark x1="52333" y1="72154" x2="52333" y2="72154"/>
                        <a14:foregroundMark x1="44917" y1="46154" x2="44917" y2="46154"/>
                        <a14:foregroundMark x1="47417" y1="33077" x2="47417" y2="33077"/>
                        <a14:foregroundMark x1="50417" y1="18923" x2="50417" y2="18923"/>
                        <a14:foregroundMark x1="45667" y1="22923" x2="45667" y2="22923"/>
                        <a14:foregroundMark x1="43500" y1="38154" x2="43500" y2="38154"/>
                        <a14:foregroundMark x1="41750" y1="26923" x2="41750" y2="26923"/>
                        <a14:foregroundMark x1="36250" y1="32769" x2="36250" y2="32769"/>
                        <a14:foregroundMark x1="37250" y1="42923" x2="37250" y2="42923"/>
                        <a14:foregroundMark x1="50000" y1="17077" x2="50000" y2="17077"/>
                        <a14:foregroundMark x1="28667" y1="37077" x2="28667" y2="37077"/>
                        <a14:foregroundMark x1="27083" y1="50462" x2="27083" y2="50462"/>
                        <a14:foregroundMark x1="30583" y1="60154" x2="30583" y2="60154"/>
                        <a14:foregroundMark x1="4500" y1="40308" x2="4500" y2="40308"/>
                        <a14:foregroundMark x1="39583" y1="52923" x2="39583" y2="52923"/>
                        <a14:foregroundMark x1="43917" y1="52923" x2="43917" y2="52923"/>
                        <a14:foregroundMark x1="46250" y1="18615" x2="46250" y2="18615"/>
                        <a14:foregroundMark x1="18667" y1="34462" x2="18667" y2="34462"/>
                        <a14:foregroundMark x1="13750" y1="23692" x2="13750" y2="23692"/>
                        <a14:foregroundMark x1="14083" y1="12769" x2="14083" y2="12769"/>
                        <a14:foregroundMark x1="4667" y1="20769" x2="12750" y2="9538"/>
                        <a14:foregroundMark x1="8667" y1="34154" x2="20000" y2="18923"/>
                        <a14:foregroundMark x1="13167" y1="36308" x2="23500" y2="30154"/>
                        <a14:foregroundMark x1="2000" y1="32308" x2="4667" y2="22154"/>
                        <a14:foregroundMark x1="39000" y1="55231" x2="39417" y2="50769"/>
                        <a14:foregroundMark x1="42167" y1="28000" x2="42583" y2="24462"/>
                        <a14:foregroundMark x1="45083" y1="50154" x2="45083" y2="45077"/>
                        <a14:foregroundMark x1="44083" y1="32308" x2="44083" y2="32308"/>
                        <a14:foregroundMark x1="42167" y1="34923" x2="42167" y2="34923"/>
                        <a14:foregroundMark x1="43917" y1="53385" x2="43917" y2="53385"/>
                        <a14:foregroundMark x1="43917" y1="44615" x2="43917" y2="44615"/>
                      </a14:backgroundRemoval>
                    </a14:imgEffect>
                  </a14:imgLayer>
                </a14:imgProps>
              </a:ext>
              <a:ext uri="{28A0092B-C50C-407E-A947-70E740481C1C}">
                <a14:useLocalDpi xmlns:a14="http://schemas.microsoft.com/office/drawing/2010/main" val="0"/>
              </a:ext>
            </a:extLst>
          </a:blip>
          <a:stretch>
            <a:fillRect/>
          </a:stretch>
        </p:blipFill>
        <p:spPr>
          <a:xfrm>
            <a:off x="578680" y="6321400"/>
            <a:ext cx="722998" cy="391624"/>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41" y="704245"/>
            <a:ext cx="3826816" cy="1143000"/>
          </a:xfrm>
        </p:spPr>
        <p:txBody>
          <a:bodyPr/>
          <a:lstStyle/>
          <a:p>
            <a:r>
              <a:rPr lang="en-US" dirty="0"/>
              <a:t>Traffic</a:t>
            </a:r>
            <a:br>
              <a:rPr lang="en-US" dirty="0"/>
            </a:br>
            <a:r>
              <a:rPr lang="en-US" dirty="0"/>
              <a:t>Analysis</a:t>
            </a:r>
            <a:br>
              <a:rPr lang="en-US" dirty="0"/>
            </a:br>
            <a:r>
              <a:rPr lang="en-US" dirty="0"/>
              <a:t>Locations</a:t>
            </a:r>
          </a:p>
        </p:txBody>
      </p:sp>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2986" t="4520" r="3673" b="10356"/>
          <a:stretch/>
        </p:blipFill>
        <p:spPr>
          <a:xfrm>
            <a:off x="3902693" y="704245"/>
            <a:ext cx="4933341" cy="5822679"/>
          </a:xfrm>
          <a:prstGeom prst="rect">
            <a:avLst/>
          </a:prstGeom>
        </p:spPr>
      </p:pic>
      <p:sp>
        <p:nvSpPr>
          <p:cNvPr id="36" name="Title 1"/>
          <p:cNvSpPr txBox="1">
            <a:spLocks/>
          </p:cNvSpPr>
          <p:nvPr/>
        </p:nvSpPr>
        <p:spPr bwMode="auto">
          <a:xfrm>
            <a:off x="4054048" y="5607073"/>
            <a:ext cx="2319951" cy="381833"/>
          </a:xfrm>
          <a:prstGeom prst="rect">
            <a:avLst/>
          </a:prstGeom>
          <a:solidFill>
            <a:srgbClr val="EFEFEF"/>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pPr marL="0"/>
            <a:r>
              <a:rPr lang="en-US" sz="1000" b="1" dirty="0">
                <a:solidFill>
                  <a:schemeClr val="tx1"/>
                </a:solidFill>
                <a:latin typeface="Segoe UI" panose="020B0502040204020203" pitchFamily="34" charset="0"/>
                <a:ea typeface="Segoe UI" panose="020B0502040204020203" pitchFamily="34" charset="0"/>
                <a:cs typeface="Segoe UI" panose="020B0502040204020203" pitchFamily="34" charset="0"/>
              </a:rPr>
              <a:t>Note:</a:t>
            </a:r>
            <a:r>
              <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rPr>
              <a:t> These were the key locations in this study chosen for detailed analysis</a:t>
            </a:r>
          </a:p>
        </p:txBody>
      </p:sp>
      <p:sp>
        <p:nvSpPr>
          <p:cNvPr id="3" name="Slide Number Placeholder 2">
            <a:extLst>
              <a:ext uri="{FF2B5EF4-FFF2-40B4-BE49-F238E27FC236}">
                <a16:creationId xmlns:a16="http://schemas.microsoft.com/office/drawing/2014/main" id="{0F169D34-9C05-4A08-A310-D5E45F96DF1F}"/>
              </a:ext>
            </a:extLst>
          </p:cNvPr>
          <p:cNvSpPr>
            <a:spLocks noGrp="1"/>
          </p:cNvSpPr>
          <p:nvPr>
            <p:ph type="sldNum" sz="quarter" idx="12"/>
          </p:nvPr>
        </p:nvSpPr>
        <p:spPr/>
        <p:txBody>
          <a:bodyPr/>
          <a:lstStyle/>
          <a:p>
            <a:fld id="{D8658E64-478A-4594-AF15-F58C06F6C9EE}" type="slidenum">
              <a:rPr lang="en-US" smtClean="0"/>
              <a:t>10</a:t>
            </a:fld>
            <a:endParaRPr lang="en-US"/>
          </a:p>
        </p:txBody>
      </p:sp>
    </p:spTree>
    <p:extLst>
      <p:ext uri="{BB962C8B-B14F-4D97-AF65-F5344CB8AC3E}">
        <p14:creationId xmlns:p14="http://schemas.microsoft.com/office/powerpoint/2010/main" val="3159171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Projected Traffic Growth</a:t>
            </a:r>
          </a:p>
        </p:txBody>
      </p:sp>
      <p:sp>
        <p:nvSpPr>
          <p:cNvPr id="3" name="Content Placeholder 2"/>
          <p:cNvSpPr>
            <a:spLocks noGrp="1"/>
          </p:cNvSpPr>
          <p:nvPr>
            <p:ph sz="quarter" idx="10"/>
          </p:nvPr>
        </p:nvSpPr>
        <p:spPr>
          <a:xfrm>
            <a:off x="457298" y="1600154"/>
            <a:ext cx="7780614" cy="4035875"/>
          </a:xfrm>
        </p:spPr>
        <p:txBody>
          <a:bodyPr/>
          <a:lstStyle/>
          <a:p>
            <a:r>
              <a:rPr lang="en-US" dirty="0"/>
              <a:t>Existing traffic volumes were increased using a background growth rate of 0.50% per year for the first five years and 0.25% per year for the remaining five years (totaling to approximately 4%)</a:t>
            </a:r>
          </a:p>
          <a:p>
            <a:r>
              <a:rPr lang="en-US" dirty="0"/>
              <a:t>Projected traffic volumes from two background developments were also included</a:t>
            </a:r>
          </a:p>
          <a:p>
            <a:pPr lvl="1"/>
            <a:r>
              <a:rPr lang="en-US" dirty="0"/>
              <a:t>College Point Sports Complex improvements</a:t>
            </a:r>
          </a:p>
          <a:p>
            <a:pPr lvl="1"/>
            <a:r>
              <a:rPr lang="en-US" dirty="0"/>
              <a:t>P.S. 129</a:t>
            </a:r>
          </a:p>
          <a:p>
            <a:pPr marL="631825" lvl="1" indent="0">
              <a:buNone/>
            </a:pPr>
            <a:endParaRPr lang="en-US" dirty="0"/>
          </a:p>
          <a:p>
            <a:pPr marL="631825" lvl="1" indent="0">
              <a:buNone/>
            </a:pPr>
            <a:endParaRPr lang="en-US" b="1" dirty="0"/>
          </a:p>
          <a:p>
            <a:pPr marL="631825" lvl="1" indent="0">
              <a:buNone/>
            </a:pPr>
            <a:endParaRPr lang="en-US" sz="1200" b="1" dirty="0"/>
          </a:p>
          <a:p>
            <a:pPr marL="631825" lvl="1" indent="0">
              <a:buNone/>
            </a:pPr>
            <a:endParaRPr lang="en-US" sz="1200" b="1" dirty="0"/>
          </a:p>
          <a:p>
            <a:pPr marL="631825" lvl="1" indent="0">
              <a:buNone/>
            </a:pPr>
            <a:endParaRPr lang="en-US" sz="1200" b="1" dirty="0"/>
          </a:p>
          <a:p>
            <a:pPr marL="400050" lvl="1" indent="0">
              <a:buNone/>
            </a:pPr>
            <a:r>
              <a:rPr lang="en-US" sz="1200" b="1" dirty="0"/>
              <a:t>Note:</a:t>
            </a:r>
            <a:r>
              <a:rPr lang="en-US" sz="1200" dirty="0"/>
              <a:t> Growth rates are in accordance with the </a:t>
            </a:r>
            <a:r>
              <a:rPr lang="en-US" sz="1200" i="1" dirty="0"/>
              <a:t>2014</a:t>
            </a:r>
            <a:r>
              <a:rPr lang="en-US" sz="1200" dirty="0"/>
              <a:t> </a:t>
            </a:r>
            <a:r>
              <a:rPr lang="en-US" sz="1200" i="1" dirty="0"/>
              <a:t>CEQR Technical Manual</a:t>
            </a:r>
            <a:r>
              <a:rPr lang="en-US" sz="1200" dirty="0"/>
              <a:t> guidelines for Queens projects.</a:t>
            </a:r>
          </a:p>
          <a:p>
            <a:pPr lvl="1"/>
            <a:endParaRPr lang="en-US" dirty="0"/>
          </a:p>
        </p:txBody>
      </p:sp>
      <p:sp>
        <p:nvSpPr>
          <p:cNvPr id="4" name="Slide Number Placeholder 3">
            <a:extLst>
              <a:ext uri="{FF2B5EF4-FFF2-40B4-BE49-F238E27FC236}">
                <a16:creationId xmlns:a16="http://schemas.microsoft.com/office/drawing/2014/main" id="{025AD568-F886-48FC-AE69-512AF10B846B}"/>
              </a:ext>
            </a:extLst>
          </p:cNvPr>
          <p:cNvSpPr>
            <a:spLocks noGrp="1"/>
          </p:cNvSpPr>
          <p:nvPr>
            <p:ph type="sldNum" sz="quarter" idx="11"/>
          </p:nvPr>
        </p:nvSpPr>
        <p:spPr/>
        <p:txBody>
          <a:bodyPr/>
          <a:lstStyle/>
          <a:p>
            <a:fld id="{D8658E64-478A-4594-AF15-F58C06F6C9EE}" type="slidenum">
              <a:rPr lang="en-US" smtClean="0"/>
              <a:t>11</a:t>
            </a:fld>
            <a:endParaRPr lang="en-US"/>
          </a:p>
        </p:txBody>
      </p:sp>
    </p:spTree>
    <p:extLst>
      <p:ext uri="{BB962C8B-B14F-4D97-AF65-F5344CB8AC3E}">
        <p14:creationId xmlns:p14="http://schemas.microsoft.com/office/powerpoint/2010/main" val="34458367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and Opportunities – Areawide</a:t>
            </a:r>
          </a:p>
        </p:txBody>
      </p:sp>
      <p:sp>
        <p:nvSpPr>
          <p:cNvPr id="3" name="Content Placeholder 2"/>
          <p:cNvSpPr>
            <a:spLocks noGrp="1"/>
          </p:cNvSpPr>
          <p:nvPr>
            <p:ph sz="quarter" idx="10"/>
          </p:nvPr>
        </p:nvSpPr>
        <p:spPr/>
        <p:txBody>
          <a:bodyPr/>
          <a:lstStyle/>
          <a:p>
            <a:r>
              <a:rPr lang="en-US" sz="1600" dirty="0"/>
              <a:t>Truck traffic and parking</a:t>
            </a:r>
          </a:p>
          <a:p>
            <a:pPr lvl="1"/>
            <a:r>
              <a:rPr lang="en-US" sz="1600" dirty="0"/>
              <a:t>Contributes to congestion</a:t>
            </a:r>
          </a:p>
          <a:p>
            <a:pPr lvl="1"/>
            <a:r>
              <a:rPr lang="en-US" sz="1600" dirty="0"/>
              <a:t>Desire for better enforcement of truck routes and parking regulations</a:t>
            </a:r>
          </a:p>
          <a:p>
            <a:r>
              <a:rPr lang="en-US" sz="1600" dirty="0"/>
              <a:t>Pedestrian and bicycle safety</a:t>
            </a:r>
          </a:p>
          <a:p>
            <a:pPr lvl="1"/>
            <a:r>
              <a:rPr lang="en-US" sz="1600" dirty="0"/>
              <a:t>Faded crosswalks throughout the study area</a:t>
            </a:r>
          </a:p>
          <a:p>
            <a:pPr lvl="1"/>
            <a:r>
              <a:rPr lang="en-US" sz="1600" dirty="0"/>
              <a:t>20</a:t>
            </a:r>
            <a:r>
              <a:rPr lang="en-US" sz="1600" baseline="30000" dirty="0"/>
              <a:t>th</a:t>
            </a:r>
            <a:r>
              <a:rPr lang="en-US" sz="1600" dirty="0"/>
              <a:t> Avenue and Linden Place intersections with the Service Roads are intimidating for pedestrians</a:t>
            </a:r>
          </a:p>
          <a:p>
            <a:pPr lvl="1"/>
            <a:r>
              <a:rPr lang="en-US" sz="1600" dirty="0"/>
              <a:t>Multi-modal and streetscaping opportunities</a:t>
            </a:r>
          </a:p>
          <a:p>
            <a:pPr lvl="1"/>
            <a:r>
              <a:rPr lang="en-US" sz="1600" dirty="0"/>
              <a:t>Concern for pedestrian safety at new school</a:t>
            </a:r>
          </a:p>
          <a:p>
            <a:r>
              <a:rPr lang="en-US" sz="1600" dirty="0"/>
              <a:t>Parking throughout the Corporate Park</a:t>
            </a:r>
          </a:p>
          <a:p>
            <a:pPr lvl="1"/>
            <a:r>
              <a:rPr lang="en-US" sz="1600" dirty="0"/>
              <a:t>College Point sports complex parking lot is used by residents for overnight parking</a:t>
            </a:r>
          </a:p>
          <a:p>
            <a:pPr lvl="1"/>
            <a:r>
              <a:rPr lang="en-US" sz="1600" dirty="0"/>
              <a:t>NYPD Police Academy carpooling rules contribute to a lack of parking in the area</a:t>
            </a:r>
          </a:p>
        </p:txBody>
      </p:sp>
      <p:sp>
        <p:nvSpPr>
          <p:cNvPr id="4" name="Slide Number Placeholder 3">
            <a:extLst>
              <a:ext uri="{FF2B5EF4-FFF2-40B4-BE49-F238E27FC236}">
                <a16:creationId xmlns:a16="http://schemas.microsoft.com/office/drawing/2014/main" id="{9D14A0A8-54DB-42D9-939D-CB787E7972F2}"/>
              </a:ext>
            </a:extLst>
          </p:cNvPr>
          <p:cNvSpPr>
            <a:spLocks noGrp="1"/>
          </p:cNvSpPr>
          <p:nvPr>
            <p:ph type="sldNum" sz="quarter" idx="11"/>
          </p:nvPr>
        </p:nvSpPr>
        <p:spPr/>
        <p:txBody>
          <a:bodyPr/>
          <a:lstStyle/>
          <a:p>
            <a:fld id="{D8658E64-478A-4594-AF15-F58C06F6C9EE}" type="slidenum">
              <a:rPr lang="en-US" smtClean="0"/>
              <a:t>12</a:t>
            </a:fld>
            <a:endParaRPr lang="en-US"/>
          </a:p>
        </p:txBody>
      </p:sp>
    </p:spTree>
    <p:extLst>
      <p:ext uri="{BB962C8B-B14F-4D97-AF65-F5344CB8AC3E}">
        <p14:creationId xmlns:p14="http://schemas.microsoft.com/office/powerpoint/2010/main" val="3750393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and Opportunities – Localized</a:t>
            </a:r>
          </a:p>
        </p:txBody>
      </p:sp>
      <p:sp>
        <p:nvSpPr>
          <p:cNvPr id="3" name="Content Placeholder 2"/>
          <p:cNvSpPr>
            <a:spLocks noGrp="1"/>
          </p:cNvSpPr>
          <p:nvPr>
            <p:ph sz="quarter" idx="10"/>
          </p:nvPr>
        </p:nvSpPr>
        <p:spPr/>
        <p:txBody>
          <a:bodyPr/>
          <a:lstStyle/>
          <a:p>
            <a:r>
              <a:rPr lang="en-US" sz="1600" dirty="0"/>
              <a:t>Ulmer Street and SB Service Road</a:t>
            </a:r>
          </a:p>
          <a:p>
            <a:pPr lvl="1"/>
            <a:r>
              <a:rPr lang="en-US" sz="1600" dirty="0"/>
              <a:t>Poor pavement conditions contribute to delays</a:t>
            </a:r>
          </a:p>
          <a:p>
            <a:pPr lvl="1"/>
            <a:r>
              <a:rPr lang="en-US" sz="1600" dirty="0"/>
              <a:t>New lane configuration planned for SB Ulmer Street approach</a:t>
            </a:r>
          </a:p>
          <a:p>
            <a:r>
              <a:rPr lang="en-US" sz="1600" dirty="0"/>
              <a:t>Linden Place and Service Roads</a:t>
            </a:r>
          </a:p>
          <a:p>
            <a:pPr lvl="1"/>
            <a:r>
              <a:rPr lang="en-US" sz="1600" dirty="0"/>
              <a:t>Desire for signal timing improvements</a:t>
            </a:r>
          </a:p>
          <a:p>
            <a:pPr lvl="1"/>
            <a:r>
              <a:rPr lang="en-US" sz="1600" dirty="0"/>
              <a:t>Linden Place extension is expected to alleviate congestion and improve north-south connectivity</a:t>
            </a:r>
          </a:p>
          <a:p>
            <a:pPr lvl="1"/>
            <a:r>
              <a:rPr lang="en-US" sz="1600" dirty="0"/>
              <a:t>Auto-only U-turn is expected to reduce volumes at this intersection</a:t>
            </a:r>
          </a:p>
          <a:p>
            <a:r>
              <a:rPr lang="en-US" sz="1600" dirty="0"/>
              <a:t>20</a:t>
            </a:r>
            <a:r>
              <a:rPr lang="en-US" sz="1600" baseline="30000" dirty="0"/>
              <a:t>th</a:t>
            </a:r>
            <a:r>
              <a:rPr lang="en-US" sz="1600" dirty="0"/>
              <a:t> Avenue and Service Roads</a:t>
            </a:r>
          </a:p>
          <a:p>
            <a:pPr lvl="1"/>
            <a:r>
              <a:rPr lang="en-US" sz="1600" dirty="0"/>
              <a:t>High volume of left turns from the service roads</a:t>
            </a:r>
          </a:p>
          <a:p>
            <a:r>
              <a:rPr lang="en-US" sz="1600" dirty="0"/>
              <a:t>20</a:t>
            </a:r>
            <a:r>
              <a:rPr lang="en-US" sz="1600" baseline="30000" dirty="0"/>
              <a:t>th</a:t>
            </a:r>
            <a:r>
              <a:rPr lang="en-US" sz="1600" dirty="0"/>
              <a:t> Avenue and 130</a:t>
            </a:r>
            <a:r>
              <a:rPr lang="en-US" sz="1600" baseline="30000" dirty="0"/>
              <a:t>th</a:t>
            </a:r>
            <a:r>
              <a:rPr lang="en-US" sz="1600" dirty="0"/>
              <a:t> Street</a:t>
            </a:r>
          </a:p>
          <a:p>
            <a:pPr lvl="1"/>
            <a:r>
              <a:rPr lang="en-US" sz="1600" dirty="0"/>
              <a:t>Desire for better signage and striping</a:t>
            </a:r>
          </a:p>
          <a:p>
            <a:pPr lvl="1"/>
            <a:r>
              <a:rPr lang="en-US" sz="1600" dirty="0"/>
              <a:t>EB and WB approach and receiving lanes are not aligned</a:t>
            </a:r>
          </a:p>
          <a:p>
            <a:r>
              <a:rPr lang="en-US" sz="1600" dirty="0"/>
              <a:t>28</a:t>
            </a:r>
            <a:r>
              <a:rPr lang="en-US" sz="1600" baseline="30000" dirty="0"/>
              <a:t>th</a:t>
            </a:r>
            <a:r>
              <a:rPr lang="en-US" sz="1600" dirty="0"/>
              <a:t> Avenue and College Point Boulevard</a:t>
            </a:r>
          </a:p>
          <a:p>
            <a:pPr lvl="1"/>
            <a:r>
              <a:rPr lang="en-US" sz="1600" dirty="0"/>
              <a:t>Complaints of speeding</a:t>
            </a:r>
          </a:p>
          <a:p>
            <a:pPr lvl="1"/>
            <a:r>
              <a:rPr lang="en-US" sz="1600" dirty="0"/>
              <a:t>Pedestrian and bicycle “high-crash” location</a:t>
            </a:r>
          </a:p>
        </p:txBody>
      </p:sp>
      <p:sp>
        <p:nvSpPr>
          <p:cNvPr id="4" name="Slide Number Placeholder 3">
            <a:extLst>
              <a:ext uri="{FF2B5EF4-FFF2-40B4-BE49-F238E27FC236}">
                <a16:creationId xmlns:a16="http://schemas.microsoft.com/office/drawing/2014/main" id="{A326D127-5CE9-4DEE-8B20-B6237DC6AB45}"/>
              </a:ext>
            </a:extLst>
          </p:cNvPr>
          <p:cNvSpPr>
            <a:spLocks noGrp="1"/>
          </p:cNvSpPr>
          <p:nvPr>
            <p:ph type="sldNum" sz="quarter" idx="11"/>
          </p:nvPr>
        </p:nvSpPr>
        <p:spPr/>
        <p:txBody>
          <a:bodyPr/>
          <a:lstStyle/>
          <a:p>
            <a:fld id="{D8658E64-478A-4594-AF15-F58C06F6C9EE}" type="slidenum">
              <a:rPr lang="en-US" smtClean="0"/>
              <a:t>13</a:t>
            </a:fld>
            <a:endParaRPr lang="en-US"/>
          </a:p>
        </p:txBody>
      </p:sp>
    </p:spTree>
    <p:extLst>
      <p:ext uri="{BB962C8B-B14F-4D97-AF65-F5344CB8AC3E}">
        <p14:creationId xmlns:p14="http://schemas.microsoft.com/office/powerpoint/2010/main" val="2836995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Findings – Existing Conditions</a:t>
            </a:r>
          </a:p>
        </p:txBody>
      </p:sp>
      <p:sp>
        <p:nvSpPr>
          <p:cNvPr id="3" name="Content Placeholder 2"/>
          <p:cNvSpPr>
            <a:spLocks noGrp="1"/>
          </p:cNvSpPr>
          <p:nvPr>
            <p:ph sz="quarter" idx="10"/>
          </p:nvPr>
        </p:nvSpPr>
        <p:spPr>
          <a:xfrm>
            <a:off x="457304" y="1407650"/>
            <a:ext cx="3490874" cy="4708015"/>
          </a:xfrm>
        </p:spPr>
        <p:txBody>
          <a:bodyPr/>
          <a:lstStyle/>
          <a:p>
            <a:r>
              <a:rPr lang="en-US" sz="1600" dirty="0"/>
              <a:t>Only two of the 13 study intersections operate at unacceptable overall levels of service during any peak hour</a:t>
            </a:r>
          </a:p>
          <a:p>
            <a:pPr lvl="1"/>
            <a:r>
              <a:rPr lang="en-US" sz="1600" dirty="0"/>
              <a:t>20</a:t>
            </a:r>
            <a:r>
              <a:rPr lang="en-US" sz="1600" baseline="30000" dirty="0"/>
              <a:t>th</a:t>
            </a:r>
            <a:r>
              <a:rPr lang="en-US" sz="1600" dirty="0"/>
              <a:t> Ave and SB Service Rd</a:t>
            </a:r>
          </a:p>
          <a:p>
            <a:pPr lvl="1"/>
            <a:r>
              <a:rPr lang="en-US" sz="1600" dirty="0"/>
              <a:t>Ulmer St and SB Service Rd</a:t>
            </a:r>
          </a:p>
          <a:p>
            <a:r>
              <a:rPr lang="en-US" sz="1600" dirty="0"/>
              <a:t>Delays are generally worse in the AM and PM peak hours</a:t>
            </a:r>
          </a:p>
          <a:p>
            <a:r>
              <a:rPr lang="en-US" sz="1600" dirty="0"/>
              <a:t>All remaining study intersections operate at acceptable overall levels of service during all weekday and Saturday peak hours analyzed</a:t>
            </a:r>
          </a:p>
          <a:p>
            <a:pPr marL="398462" indent="0">
              <a:buNone/>
            </a:pPr>
            <a:endParaRPr lang="en-US" sz="1600" dirty="0">
              <a:highlight>
                <a:srgbClr val="FFFF00"/>
              </a:highlight>
            </a:endParaRPr>
          </a:p>
          <a:p>
            <a:pPr marL="398462" indent="0">
              <a:buNone/>
            </a:pPr>
            <a:r>
              <a:rPr lang="en-US" sz="1200" b="1" dirty="0"/>
              <a:t>Note: </a:t>
            </a:r>
            <a:r>
              <a:rPr lang="en-US" sz="1200" i="1" dirty="0"/>
              <a:t>2014 CEQR Technical Manual </a:t>
            </a:r>
            <a:r>
              <a:rPr lang="en-US" sz="1200" dirty="0"/>
              <a:t>guidelines consider a movement or intersection to be “acceptable” when the average delay is less than or equal to 45 seconds for signalized intersections.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2430" r="1"/>
          <a:stretch/>
        </p:blipFill>
        <p:spPr>
          <a:xfrm>
            <a:off x="4183492" y="1474944"/>
            <a:ext cx="4345216" cy="4539256"/>
          </a:xfrm>
          <a:prstGeom prst="rect">
            <a:avLst/>
          </a:prstGeom>
        </p:spPr>
      </p:pic>
      <p:sp>
        <p:nvSpPr>
          <p:cNvPr id="8" name="Rectangle 7"/>
          <p:cNvSpPr/>
          <p:nvPr/>
        </p:nvSpPr>
        <p:spPr>
          <a:xfrm>
            <a:off x="4183492" y="1407650"/>
            <a:ext cx="4393717" cy="4639222"/>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407639" y="1627729"/>
            <a:ext cx="196016" cy="196016"/>
          </a:xfrm>
          <a:prstGeom prst="ellipse">
            <a:avLst/>
          </a:prstGeom>
          <a:solidFill>
            <a:srgbClr val="FF0000"/>
          </a:solidFill>
          <a:ln w="381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0" name="Oval 19"/>
          <p:cNvSpPr/>
          <p:nvPr/>
        </p:nvSpPr>
        <p:spPr>
          <a:xfrm>
            <a:off x="4316330" y="4693943"/>
            <a:ext cx="196016" cy="196016"/>
          </a:xfrm>
          <a:prstGeom prst="ellipse">
            <a:avLst/>
          </a:prstGeom>
          <a:solidFill>
            <a:srgbClr val="FF0000"/>
          </a:solidFill>
          <a:ln w="381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Rectangle 8"/>
          <p:cNvSpPr/>
          <p:nvPr/>
        </p:nvSpPr>
        <p:spPr>
          <a:xfrm>
            <a:off x="6329186" y="2718063"/>
            <a:ext cx="1920079" cy="553998"/>
          </a:xfrm>
          <a:prstGeom prst="rect">
            <a:avLst/>
          </a:prstGeom>
        </p:spPr>
        <p:txBody>
          <a:bodyPr wrap="square">
            <a:spAutoFit/>
          </a:bodyPr>
          <a:lstStyle/>
          <a:p>
            <a:r>
              <a:rPr lang="en-US" sz="1000" b="1" dirty="0">
                <a:latin typeface="Segoe UI" panose="020B0502040204020203" pitchFamily="34" charset="0"/>
                <a:cs typeface="Segoe UI" panose="020B0502040204020203" pitchFamily="34" charset="0"/>
              </a:rPr>
              <a:t>20</a:t>
            </a:r>
            <a:r>
              <a:rPr lang="en-US" sz="1000" b="1" baseline="30000" dirty="0">
                <a:latin typeface="Segoe UI" panose="020B0502040204020203" pitchFamily="34" charset="0"/>
                <a:cs typeface="Segoe UI" panose="020B0502040204020203" pitchFamily="34" charset="0"/>
              </a:rPr>
              <a:t>th</a:t>
            </a:r>
            <a:r>
              <a:rPr lang="en-US" sz="1000" b="1" dirty="0">
                <a:latin typeface="Segoe UI" panose="020B0502040204020203" pitchFamily="34" charset="0"/>
                <a:cs typeface="Segoe UI" panose="020B0502040204020203" pitchFamily="34" charset="0"/>
              </a:rPr>
              <a:t> Avenue at Whitestone Expressway Southbound Service Road</a:t>
            </a:r>
          </a:p>
        </p:txBody>
      </p:sp>
      <p:cxnSp>
        <p:nvCxnSpPr>
          <p:cNvPr id="11" name="Straight Connector 10"/>
          <p:cNvCxnSpPr/>
          <p:nvPr/>
        </p:nvCxnSpPr>
        <p:spPr>
          <a:xfrm>
            <a:off x="6505647" y="1823745"/>
            <a:ext cx="0" cy="894318"/>
          </a:xfrm>
          <a:prstGeom prst="line">
            <a:avLst/>
          </a:prstGeom>
        </p:spPr>
        <p:style>
          <a:lnRef idx="1">
            <a:schemeClr val="accent2"/>
          </a:lnRef>
          <a:fillRef idx="0">
            <a:schemeClr val="accent2"/>
          </a:fillRef>
          <a:effectRef idx="0">
            <a:schemeClr val="accent2"/>
          </a:effectRef>
          <a:fontRef idx="minor">
            <a:schemeClr val="tx1"/>
          </a:fontRef>
        </p:style>
      </p:cxnSp>
      <p:sp>
        <p:nvSpPr>
          <p:cNvPr id="12" name="Rectangle 11"/>
          <p:cNvSpPr/>
          <p:nvPr/>
        </p:nvSpPr>
        <p:spPr>
          <a:xfrm>
            <a:off x="4279550" y="4991812"/>
            <a:ext cx="2494876" cy="400110"/>
          </a:xfrm>
          <a:prstGeom prst="rect">
            <a:avLst/>
          </a:prstGeom>
        </p:spPr>
        <p:txBody>
          <a:bodyPr wrap="square">
            <a:spAutoFit/>
          </a:bodyPr>
          <a:lstStyle/>
          <a:p>
            <a:r>
              <a:rPr lang="en-US" sz="1000" b="1" dirty="0">
                <a:latin typeface="Segoe UI" panose="020B0502040204020203" pitchFamily="34" charset="0"/>
                <a:cs typeface="Segoe UI" panose="020B0502040204020203" pitchFamily="34" charset="0"/>
              </a:rPr>
              <a:t>Ulmer Street at Whitestone Expressway Southbound Service Road</a:t>
            </a:r>
          </a:p>
        </p:txBody>
      </p:sp>
      <p:cxnSp>
        <p:nvCxnSpPr>
          <p:cNvPr id="13" name="Straight Connector 12"/>
          <p:cNvCxnSpPr/>
          <p:nvPr/>
        </p:nvCxnSpPr>
        <p:spPr>
          <a:xfrm>
            <a:off x="4414338" y="4889959"/>
            <a:ext cx="0" cy="131150"/>
          </a:xfrm>
          <a:prstGeom prst="line">
            <a:avLst/>
          </a:prstGeom>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5E028CE6-EAE2-4374-894B-1F9759C8A3BB}"/>
              </a:ext>
            </a:extLst>
          </p:cNvPr>
          <p:cNvSpPr>
            <a:spLocks noGrp="1"/>
          </p:cNvSpPr>
          <p:nvPr>
            <p:ph type="sldNum" sz="quarter" idx="12"/>
          </p:nvPr>
        </p:nvSpPr>
        <p:spPr/>
        <p:txBody>
          <a:bodyPr/>
          <a:lstStyle/>
          <a:p>
            <a:fld id="{D8658E64-478A-4594-AF15-F58C06F6C9EE}" type="slidenum">
              <a:rPr lang="en-US" smtClean="0"/>
              <a:t>14</a:t>
            </a:fld>
            <a:endParaRPr lang="en-US"/>
          </a:p>
        </p:txBody>
      </p:sp>
    </p:spTree>
    <p:extLst>
      <p:ext uri="{BB962C8B-B14F-4D97-AF65-F5344CB8AC3E}">
        <p14:creationId xmlns:p14="http://schemas.microsoft.com/office/powerpoint/2010/main" val="4942640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Summary</a:t>
            </a:r>
          </a:p>
        </p:txBody>
      </p:sp>
      <p:sp>
        <p:nvSpPr>
          <p:cNvPr id="3" name="Content Placeholder 2"/>
          <p:cNvSpPr>
            <a:spLocks noGrp="1"/>
          </p:cNvSpPr>
          <p:nvPr>
            <p:ph sz="quarter" idx="10"/>
          </p:nvPr>
        </p:nvSpPr>
        <p:spPr>
          <a:xfrm>
            <a:off x="457298" y="1494651"/>
            <a:ext cx="7780614" cy="4292374"/>
          </a:xfrm>
        </p:spPr>
        <p:txBody>
          <a:bodyPr/>
          <a:lstStyle/>
          <a:p>
            <a:r>
              <a:rPr lang="en-US" dirty="0"/>
              <a:t>NYPD crash data was obtained for each of the study locations for the most recent three-year period for which data are available</a:t>
            </a:r>
          </a:p>
          <a:p>
            <a:r>
              <a:rPr lang="en-US" dirty="0"/>
              <a:t>College Point Boulevard at 28</a:t>
            </a:r>
            <a:r>
              <a:rPr lang="en-US" baseline="30000" dirty="0"/>
              <a:t>th</a:t>
            </a:r>
            <a:r>
              <a:rPr lang="en-US" dirty="0"/>
              <a:t> Avenue/123</a:t>
            </a:r>
            <a:r>
              <a:rPr lang="en-US" baseline="30000" dirty="0"/>
              <a:t>rd</a:t>
            </a:r>
            <a:r>
              <a:rPr lang="en-US" dirty="0"/>
              <a:t> Street is the only high-crash location (per NYCDOT criteria) with five pedestrian/bicycle-related crashes occurring within a 12-month period</a:t>
            </a:r>
          </a:p>
          <a:p>
            <a:pPr lvl="1"/>
            <a:r>
              <a:rPr lang="en-US" dirty="0"/>
              <a:t>No clear trends were identified as to the causes of these crashes</a:t>
            </a:r>
          </a:p>
          <a:p>
            <a:endParaRPr lang="en-US" b="1" dirty="0"/>
          </a:p>
          <a:p>
            <a:pPr marL="627063" indent="0">
              <a:buNone/>
            </a:pPr>
            <a:endParaRPr lang="en-US" sz="1200" b="1" dirty="0"/>
          </a:p>
          <a:p>
            <a:pPr marL="627063" indent="0">
              <a:buNone/>
            </a:pPr>
            <a:endParaRPr lang="en-US" sz="1200" b="1" dirty="0"/>
          </a:p>
          <a:p>
            <a:pPr marL="627063" indent="0">
              <a:buNone/>
            </a:pPr>
            <a:endParaRPr lang="en-US" sz="1200" b="1" dirty="0"/>
          </a:p>
          <a:p>
            <a:pPr marL="627063" indent="0">
              <a:buNone/>
            </a:pPr>
            <a:endParaRPr lang="en-US" sz="1200" b="1" dirty="0"/>
          </a:p>
          <a:p>
            <a:pPr marL="627063" indent="0">
              <a:buNone/>
            </a:pPr>
            <a:endParaRPr lang="en-US" sz="1200" b="1" dirty="0"/>
          </a:p>
          <a:p>
            <a:pPr marL="627063" indent="0">
              <a:buNone/>
            </a:pPr>
            <a:endParaRPr lang="en-US" sz="1200" b="1" dirty="0"/>
          </a:p>
          <a:p>
            <a:pPr marL="400050" indent="0">
              <a:buNone/>
            </a:pPr>
            <a:r>
              <a:rPr lang="en-US" sz="1200" b="1" dirty="0"/>
              <a:t>Note:</a:t>
            </a:r>
            <a:r>
              <a:rPr lang="en-US" sz="1200" dirty="0"/>
              <a:t> A summary of the NYPD crash data for each study location is provided in Appendix B.</a:t>
            </a:r>
          </a:p>
          <a:p>
            <a:endParaRPr lang="en-US" dirty="0"/>
          </a:p>
        </p:txBody>
      </p:sp>
      <p:sp>
        <p:nvSpPr>
          <p:cNvPr id="4" name="Slide Number Placeholder 3">
            <a:extLst>
              <a:ext uri="{FF2B5EF4-FFF2-40B4-BE49-F238E27FC236}">
                <a16:creationId xmlns:a16="http://schemas.microsoft.com/office/drawing/2014/main" id="{587625C0-451F-4073-A250-33B85AA26B88}"/>
              </a:ext>
            </a:extLst>
          </p:cNvPr>
          <p:cNvSpPr>
            <a:spLocks noGrp="1"/>
          </p:cNvSpPr>
          <p:nvPr>
            <p:ph type="sldNum" sz="quarter" idx="11"/>
          </p:nvPr>
        </p:nvSpPr>
        <p:spPr/>
        <p:txBody>
          <a:bodyPr/>
          <a:lstStyle/>
          <a:p>
            <a:fld id="{D8658E64-478A-4594-AF15-F58C06F6C9EE}" type="slidenum">
              <a:rPr lang="en-US" smtClean="0"/>
              <a:t>15</a:t>
            </a:fld>
            <a:endParaRPr lang="en-US"/>
          </a:p>
        </p:txBody>
      </p:sp>
    </p:spTree>
    <p:extLst>
      <p:ext uri="{BB962C8B-B14F-4D97-AF65-F5344CB8AC3E}">
        <p14:creationId xmlns:p14="http://schemas.microsoft.com/office/powerpoint/2010/main" val="28988646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9"/>
            <a:ext cx="8059007" cy="1143000"/>
          </a:xfrm>
        </p:spPr>
        <p:txBody>
          <a:bodyPr/>
          <a:lstStyle/>
          <a:p>
            <a:r>
              <a:rPr lang="en-US" dirty="0"/>
              <a:t>Short-Term Transportation Improvements</a:t>
            </a:r>
          </a:p>
        </p:txBody>
      </p:sp>
      <p:sp>
        <p:nvSpPr>
          <p:cNvPr id="3" name="Content Placeholder 2"/>
          <p:cNvSpPr>
            <a:spLocks noGrp="1"/>
          </p:cNvSpPr>
          <p:nvPr>
            <p:ph sz="quarter" idx="10"/>
          </p:nvPr>
        </p:nvSpPr>
        <p:spPr>
          <a:xfrm>
            <a:off x="284085" y="1731152"/>
            <a:ext cx="4112551" cy="4602973"/>
          </a:xfrm>
        </p:spPr>
        <p:txBody>
          <a:bodyPr/>
          <a:lstStyle/>
          <a:p>
            <a:pPr marL="398462" indent="0">
              <a:buNone/>
            </a:pPr>
            <a:r>
              <a:rPr lang="en-US" sz="1800" b="1" dirty="0"/>
              <a:t>Localized</a:t>
            </a:r>
          </a:p>
          <a:p>
            <a:r>
              <a:rPr lang="en-US" sz="1800" dirty="0"/>
              <a:t>Re-stripe faded crosswalks and lane markings at:</a:t>
            </a:r>
          </a:p>
          <a:p>
            <a:pPr lvl="1"/>
            <a:r>
              <a:rPr lang="en-US" sz="1600" dirty="0"/>
              <a:t>20</a:t>
            </a:r>
            <a:r>
              <a:rPr lang="en-US" sz="1600" baseline="30000" dirty="0"/>
              <a:t>th</a:t>
            </a:r>
            <a:r>
              <a:rPr lang="en-US" sz="1600" dirty="0"/>
              <a:t> Avenue and 130</a:t>
            </a:r>
            <a:r>
              <a:rPr lang="en-US" sz="1600" baseline="30000" dirty="0"/>
              <a:t>th</a:t>
            </a:r>
            <a:r>
              <a:rPr lang="en-US" sz="1600" dirty="0"/>
              <a:t> Street</a:t>
            </a:r>
          </a:p>
          <a:p>
            <a:pPr lvl="1"/>
            <a:r>
              <a:rPr lang="en-US" sz="1600" dirty="0"/>
              <a:t>Linden Place and the Service Roads</a:t>
            </a:r>
          </a:p>
          <a:p>
            <a:pPr lvl="1"/>
            <a:r>
              <a:rPr lang="en-US" sz="1600" dirty="0"/>
              <a:t>College Point Boulevard and 28</a:t>
            </a:r>
            <a:r>
              <a:rPr lang="en-US" sz="1600" baseline="30000" dirty="0"/>
              <a:t>th</a:t>
            </a:r>
            <a:r>
              <a:rPr lang="en-US" sz="1600" dirty="0"/>
              <a:t> Avenue (</a:t>
            </a:r>
            <a:r>
              <a:rPr lang="en-US" sz="1600" dirty="0" err="1"/>
              <a:t>ped</a:t>
            </a:r>
            <a:r>
              <a:rPr lang="en-US" sz="1600" dirty="0"/>
              <a:t>/bike high-crash location)</a:t>
            </a:r>
          </a:p>
          <a:p>
            <a:pPr lvl="1"/>
            <a:r>
              <a:rPr lang="en-US" sz="1600" dirty="0"/>
              <a:t>College Point Boulevard and 32</a:t>
            </a:r>
            <a:r>
              <a:rPr lang="en-US" sz="1600" baseline="30000" dirty="0"/>
              <a:t>nd</a:t>
            </a:r>
            <a:r>
              <a:rPr lang="en-US" sz="1600" dirty="0"/>
              <a:t> Avenue/NB Service Road</a:t>
            </a:r>
          </a:p>
          <a:p>
            <a:r>
              <a:rPr lang="en-US" sz="1800" dirty="0"/>
              <a:t>Speed trailers at College Point Boulevard and 28</a:t>
            </a:r>
            <a:r>
              <a:rPr lang="en-US" sz="1800" baseline="30000" dirty="0"/>
              <a:t>th</a:t>
            </a:r>
            <a:r>
              <a:rPr lang="en-US" sz="1800" dirty="0"/>
              <a:t> Avenue to deter speeding</a:t>
            </a:r>
          </a:p>
          <a:p>
            <a:endParaRPr lang="en-US" sz="800" dirty="0"/>
          </a:p>
          <a:p>
            <a:pPr marL="398462" indent="0">
              <a:buNone/>
            </a:pPr>
            <a:r>
              <a:rPr lang="en-US" sz="1200" b="1" dirty="0"/>
              <a:t>Note:</a:t>
            </a:r>
            <a:r>
              <a:rPr lang="en-US" sz="1200" dirty="0"/>
              <a:t> NYPD enforcement will be necessary to completely deter speeding. </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627" t="13769" r="10321" b="2800"/>
          <a:stretch/>
        </p:blipFill>
        <p:spPr>
          <a:xfrm>
            <a:off x="4652213" y="1731152"/>
            <a:ext cx="4270584" cy="4349741"/>
          </a:xfrm>
          <a:prstGeom prst="rect">
            <a:avLst/>
          </a:prstGeom>
          <a:ln w="6350">
            <a:noFill/>
          </a:ln>
        </p:spPr>
      </p:pic>
      <p:sp>
        <p:nvSpPr>
          <p:cNvPr id="4" name="TextBox 3"/>
          <p:cNvSpPr txBox="1"/>
          <p:nvPr/>
        </p:nvSpPr>
        <p:spPr>
          <a:xfrm>
            <a:off x="7272384" y="5480729"/>
            <a:ext cx="1650413" cy="600164"/>
          </a:xfrm>
          <a:prstGeom prst="rect">
            <a:avLst/>
          </a:prstGeom>
          <a:solidFill>
            <a:schemeClr val="bg1">
              <a:lumMod val="75000"/>
              <a:alpha val="85000"/>
            </a:schemeClr>
          </a:solidFill>
          <a:ln w="6350">
            <a:noFill/>
          </a:ln>
        </p:spPr>
        <p:txBody>
          <a:bodyPr wrap="square" rtlCol="0">
            <a:spAutoFit/>
          </a:bodyPr>
          <a:lstStyle/>
          <a:p>
            <a:pPr indent="280988">
              <a:spcBef>
                <a:spcPts val="60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Restriping</a:t>
            </a:r>
          </a:p>
          <a:p>
            <a:pPr indent="280988">
              <a:spcBef>
                <a:spcPts val="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Speed Trailers</a:t>
            </a:r>
          </a:p>
        </p:txBody>
      </p:sp>
      <p:sp>
        <p:nvSpPr>
          <p:cNvPr id="14" name="Oval 13"/>
          <p:cNvSpPr/>
          <p:nvPr/>
        </p:nvSpPr>
        <p:spPr>
          <a:xfrm>
            <a:off x="7366774" y="5541689"/>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Oval 14"/>
          <p:cNvSpPr/>
          <p:nvPr/>
        </p:nvSpPr>
        <p:spPr>
          <a:xfrm>
            <a:off x="7368182" y="5834151"/>
            <a:ext cx="182880" cy="185195"/>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p:cNvSpPr/>
          <p:nvPr/>
        </p:nvSpPr>
        <p:spPr>
          <a:xfrm>
            <a:off x="5928168" y="2441602"/>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6787505" y="4526974"/>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6855795" y="4700594"/>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Oval 18"/>
          <p:cNvSpPr/>
          <p:nvPr/>
        </p:nvSpPr>
        <p:spPr>
          <a:xfrm>
            <a:off x="4856716" y="4317102"/>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Oval 19"/>
          <p:cNvSpPr/>
          <p:nvPr/>
        </p:nvSpPr>
        <p:spPr>
          <a:xfrm>
            <a:off x="6029656" y="5708309"/>
            <a:ext cx="182880" cy="185195"/>
          </a:xfrm>
          <a:prstGeom prst="ellipse">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Oval 20"/>
          <p:cNvSpPr/>
          <p:nvPr/>
        </p:nvSpPr>
        <p:spPr>
          <a:xfrm>
            <a:off x="4730164" y="4177291"/>
            <a:ext cx="182880" cy="185195"/>
          </a:xfrm>
          <a:prstGeom prst="ellipse">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BFF7DD6-6F13-4ACD-945C-20A72565DDEE}"/>
              </a:ext>
            </a:extLst>
          </p:cNvPr>
          <p:cNvSpPr>
            <a:spLocks noGrp="1"/>
          </p:cNvSpPr>
          <p:nvPr>
            <p:ph type="sldNum" sz="quarter" idx="11"/>
          </p:nvPr>
        </p:nvSpPr>
        <p:spPr/>
        <p:txBody>
          <a:bodyPr/>
          <a:lstStyle/>
          <a:p>
            <a:fld id="{D8658E64-478A-4594-AF15-F58C06F6C9EE}" type="slidenum">
              <a:rPr lang="en-US" smtClean="0"/>
              <a:t>16</a:t>
            </a:fld>
            <a:endParaRPr lang="en-US"/>
          </a:p>
        </p:txBody>
      </p:sp>
    </p:spTree>
    <p:extLst>
      <p:ext uri="{BB962C8B-B14F-4D97-AF65-F5344CB8AC3E}">
        <p14:creationId xmlns:p14="http://schemas.microsoft.com/office/powerpoint/2010/main" val="413334845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9"/>
            <a:ext cx="8059007" cy="1143000"/>
          </a:xfrm>
        </p:spPr>
        <p:txBody>
          <a:bodyPr/>
          <a:lstStyle/>
          <a:p>
            <a:r>
              <a:rPr lang="en-US" dirty="0"/>
              <a:t>Short-Term Transportation Improvements (cont.)</a:t>
            </a:r>
          </a:p>
        </p:txBody>
      </p:sp>
      <p:sp>
        <p:nvSpPr>
          <p:cNvPr id="3" name="Content Placeholder 2"/>
          <p:cNvSpPr>
            <a:spLocks noGrp="1"/>
          </p:cNvSpPr>
          <p:nvPr>
            <p:ph sz="quarter" idx="10"/>
          </p:nvPr>
        </p:nvSpPr>
        <p:spPr>
          <a:xfrm>
            <a:off x="284084" y="1731152"/>
            <a:ext cx="4205345" cy="4602973"/>
          </a:xfrm>
        </p:spPr>
        <p:txBody>
          <a:bodyPr/>
          <a:lstStyle/>
          <a:p>
            <a:pPr marL="398462" indent="0">
              <a:buNone/>
            </a:pPr>
            <a:r>
              <a:rPr lang="en-US" sz="1800" b="1" dirty="0"/>
              <a:t>Localized</a:t>
            </a:r>
          </a:p>
          <a:p>
            <a:r>
              <a:rPr lang="en-US" sz="1800" dirty="0"/>
              <a:t>Signal timing improvements at:</a:t>
            </a:r>
          </a:p>
          <a:p>
            <a:pPr lvl="1"/>
            <a:r>
              <a:rPr lang="en-US" sz="1600" dirty="0"/>
              <a:t>20</a:t>
            </a:r>
            <a:r>
              <a:rPr lang="en-US" sz="1600" baseline="30000" dirty="0"/>
              <a:t>th</a:t>
            </a:r>
            <a:r>
              <a:rPr lang="en-US" sz="1600" dirty="0"/>
              <a:t> Avenue and Petracca Place</a:t>
            </a:r>
          </a:p>
          <a:p>
            <a:pPr lvl="1"/>
            <a:r>
              <a:rPr lang="en-US" sz="1600" dirty="0"/>
              <a:t>20</a:t>
            </a:r>
            <a:r>
              <a:rPr lang="en-US" sz="1600" baseline="30000" dirty="0"/>
              <a:t>th</a:t>
            </a:r>
            <a:r>
              <a:rPr lang="en-US" sz="1600" dirty="0"/>
              <a:t> Avenue and Service Roads</a:t>
            </a:r>
          </a:p>
          <a:p>
            <a:pPr lvl="1"/>
            <a:r>
              <a:rPr lang="en-US" sz="1600" dirty="0"/>
              <a:t>20</a:t>
            </a:r>
            <a:r>
              <a:rPr lang="en-US" sz="1600" baseline="30000" dirty="0"/>
              <a:t>th</a:t>
            </a:r>
            <a:r>
              <a:rPr lang="en-US" sz="1600" dirty="0"/>
              <a:t> Avenue and Parsons Boulevard</a:t>
            </a:r>
          </a:p>
          <a:p>
            <a:pPr lvl="1"/>
            <a:r>
              <a:rPr lang="en-US" sz="1600" dirty="0"/>
              <a:t>Ulmer Street and SB Service Road</a:t>
            </a:r>
          </a:p>
          <a:p>
            <a:pPr lvl="1"/>
            <a:r>
              <a:rPr lang="en-US" sz="1600" dirty="0"/>
              <a:t>Linden Place and the Service Roads</a:t>
            </a:r>
          </a:p>
          <a:p>
            <a:r>
              <a:rPr lang="en-US" sz="1800" dirty="0"/>
              <a:t>Stripe formal lanes along the NB Service Road between College Point Boulevard and Linden Place</a:t>
            </a:r>
          </a:p>
          <a:p>
            <a:r>
              <a:rPr lang="en-US" sz="1800" dirty="0"/>
              <a:t>A left turn prohibition along the SB Service Road at 20</a:t>
            </a:r>
            <a:r>
              <a:rPr lang="en-US" sz="1800" baseline="30000" dirty="0"/>
              <a:t>th</a:t>
            </a:r>
            <a:r>
              <a:rPr lang="en-US" sz="1800" dirty="0"/>
              <a:t> Avenue is recommended, but is dependent on a feasibility analysis</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2627" t="13769" r="10321" b="2800"/>
          <a:stretch/>
        </p:blipFill>
        <p:spPr>
          <a:xfrm>
            <a:off x="4652213" y="1731152"/>
            <a:ext cx="4270584" cy="4349741"/>
          </a:xfrm>
          <a:prstGeom prst="rect">
            <a:avLst/>
          </a:prstGeom>
          <a:ln w="6350">
            <a:noFill/>
          </a:ln>
        </p:spPr>
      </p:pic>
      <p:sp>
        <p:nvSpPr>
          <p:cNvPr id="17" name="TextBox 16"/>
          <p:cNvSpPr txBox="1"/>
          <p:nvPr/>
        </p:nvSpPr>
        <p:spPr>
          <a:xfrm>
            <a:off x="7272384" y="5188297"/>
            <a:ext cx="1650413" cy="892552"/>
          </a:xfrm>
          <a:prstGeom prst="rect">
            <a:avLst/>
          </a:prstGeom>
          <a:solidFill>
            <a:schemeClr val="bg1">
              <a:lumMod val="75000"/>
              <a:alpha val="85000"/>
            </a:schemeClr>
          </a:solidFill>
          <a:ln w="6350">
            <a:noFill/>
          </a:ln>
        </p:spPr>
        <p:txBody>
          <a:bodyPr wrap="square" rtlCol="0">
            <a:spAutoFit/>
          </a:bodyPr>
          <a:lstStyle/>
          <a:p>
            <a:pPr indent="280988">
              <a:spcBef>
                <a:spcPts val="60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Signal Timing</a:t>
            </a:r>
          </a:p>
          <a:p>
            <a:pPr indent="280988">
              <a:spcBef>
                <a:spcPts val="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Restriping</a:t>
            </a:r>
          </a:p>
          <a:p>
            <a:pPr indent="280988">
              <a:spcBef>
                <a:spcPts val="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LT Prohibition</a:t>
            </a:r>
          </a:p>
        </p:txBody>
      </p:sp>
      <p:sp>
        <p:nvSpPr>
          <p:cNvPr id="18" name="Oval 17"/>
          <p:cNvSpPr/>
          <p:nvPr/>
        </p:nvSpPr>
        <p:spPr>
          <a:xfrm>
            <a:off x="7366774" y="5242907"/>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Oval 19"/>
          <p:cNvSpPr/>
          <p:nvPr/>
        </p:nvSpPr>
        <p:spPr>
          <a:xfrm>
            <a:off x="7682220" y="2406432"/>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Oval 20"/>
          <p:cNvSpPr/>
          <p:nvPr/>
        </p:nvSpPr>
        <p:spPr>
          <a:xfrm>
            <a:off x="6787505" y="4526974"/>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Oval 21"/>
          <p:cNvSpPr/>
          <p:nvPr/>
        </p:nvSpPr>
        <p:spPr>
          <a:xfrm>
            <a:off x="6855795" y="4700594"/>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Oval 27"/>
          <p:cNvSpPr/>
          <p:nvPr/>
        </p:nvSpPr>
        <p:spPr>
          <a:xfrm>
            <a:off x="8006150" y="2406431"/>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Oval 28"/>
          <p:cNvSpPr/>
          <p:nvPr/>
        </p:nvSpPr>
        <p:spPr>
          <a:xfrm>
            <a:off x="8237189" y="2406432"/>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Oval 29"/>
          <p:cNvSpPr/>
          <p:nvPr/>
        </p:nvSpPr>
        <p:spPr>
          <a:xfrm>
            <a:off x="8581215" y="2406431"/>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Oval 30"/>
          <p:cNvSpPr/>
          <p:nvPr/>
        </p:nvSpPr>
        <p:spPr>
          <a:xfrm>
            <a:off x="6421337" y="4783143"/>
            <a:ext cx="182880" cy="185195"/>
          </a:xfrm>
          <a:prstGeom prst="ellipse">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p:cNvSpPr/>
          <p:nvPr/>
        </p:nvSpPr>
        <p:spPr>
          <a:xfrm>
            <a:off x="7357730" y="5587255"/>
            <a:ext cx="200968" cy="91440"/>
          </a:xfrm>
          <a:prstGeom prst="rect">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Freeform: Shape 33"/>
          <p:cNvSpPr/>
          <p:nvPr/>
        </p:nvSpPr>
        <p:spPr>
          <a:xfrm>
            <a:off x="6177905" y="4894166"/>
            <a:ext cx="609600" cy="712470"/>
          </a:xfrm>
          <a:custGeom>
            <a:avLst/>
            <a:gdLst>
              <a:gd name="connsiteX0" fmla="*/ 0 w 609600"/>
              <a:gd name="connsiteY0" fmla="*/ 666750 h 712470"/>
              <a:gd name="connsiteX1" fmla="*/ 182880 w 609600"/>
              <a:gd name="connsiteY1" fmla="*/ 407670 h 712470"/>
              <a:gd name="connsiteX2" fmla="*/ 373380 w 609600"/>
              <a:gd name="connsiteY2" fmla="*/ 175260 h 712470"/>
              <a:gd name="connsiteX3" fmla="*/ 552450 w 609600"/>
              <a:gd name="connsiteY3" fmla="*/ 0 h 712470"/>
              <a:gd name="connsiteX4" fmla="*/ 609600 w 609600"/>
              <a:gd name="connsiteY4" fmla="*/ 60960 h 712470"/>
              <a:gd name="connsiteX5" fmla="*/ 472440 w 609600"/>
              <a:gd name="connsiteY5" fmla="*/ 209550 h 712470"/>
              <a:gd name="connsiteX6" fmla="*/ 259080 w 609600"/>
              <a:gd name="connsiteY6" fmla="*/ 445770 h 712470"/>
              <a:gd name="connsiteX7" fmla="*/ 72390 w 609600"/>
              <a:gd name="connsiteY7" fmla="*/ 712470 h 712470"/>
              <a:gd name="connsiteX8" fmla="*/ 0 w 609600"/>
              <a:gd name="connsiteY8" fmla="*/ 666750 h 712470"/>
              <a:gd name="connsiteX0" fmla="*/ 0 w 609600"/>
              <a:gd name="connsiteY0" fmla="*/ 666750 h 712470"/>
              <a:gd name="connsiteX1" fmla="*/ 182880 w 609600"/>
              <a:gd name="connsiteY1" fmla="*/ 407670 h 712470"/>
              <a:gd name="connsiteX2" fmla="*/ 373380 w 609600"/>
              <a:gd name="connsiteY2" fmla="*/ 175260 h 712470"/>
              <a:gd name="connsiteX3" fmla="*/ 552450 w 609600"/>
              <a:gd name="connsiteY3" fmla="*/ 0 h 712470"/>
              <a:gd name="connsiteX4" fmla="*/ 609600 w 609600"/>
              <a:gd name="connsiteY4" fmla="*/ 60960 h 712470"/>
              <a:gd name="connsiteX5" fmla="*/ 453390 w 609600"/>
              <a:gd name="connsiteY5" fmla="*/ 194310 h 712470"/>
              <a:gd name="connsiteX6" fmla="*/ 259080 w 609600"/>
              <a:gd name="connsiteY6" fmla="*/ 445770 h 712470"/>
              <a:gd name="connsiteX7" fmla="*/ 72390 w 609600"/>
              <a:gd name="connsiteY7" fmla="*/ 712470 h 712470"/>
              <a:gd name="connsiteX8" fmla="*/ 0 w 609600"/>
              <a:gd name="connsiteY8" fmla="*/ 666750 h 712470"/>
              <a:gd name="connsiteX0" fmla="*/ 0 w 609600"/>
              <a:gd name="connsiteY0" fmla="*/ 666750 h 712470"/>
              <a:gd name="connsiteX1" fmla="*/ 182880 w 609600"/>
              <a:gd name="connsiteY1" fmla="*/ 407670 h 712470"/>
              <a:gd name="connsiteX2" fmla="*/ 373380 w 609600"/>
              <a:gd name="connsiteY2" fmla="*/ 175260 h 712470"/>
              <a:gd name="connsiteX3" fmla="*/ 552450 w 609600"/>
              <a:gd name="connsiteY3" fmla="*/ 0 h 712470"/>
              <a:gd name="connsiteX4" fmla="*/ 609600 w 609600"/>
              <a:gd name="connsiteY4" fmla="*/ 60960 h 712470"/>
              <a:gd name="connsiteX5" fmla="*/ 464820 w 609600"/>
              <a:gd name="connsiteY5" fmla="*/ 201930 h 712470"/>
              <a:gd name="connsiteX6" fmla="*/ 259080 w 609600"/>
              <a:gd name="connsiteY6" fmla="*/ 445770 h 712470"/>
              <a:gd name="connsiteX7" fmla="*/ 72390 w 609600"/>
              <a:gd name="connsiteY7" fmla="*/ 712470 h 712470"/>
              <a:gd name="connsiteX8" fmla="*/ 0 w 609600"/>
              <a:gd name="connsiteY8" fmla="*/ 666750 h 71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 h="712470">
                <a:moveTo>
                  <a:pt x="0" y="666750"/>
                </a:moveTo>
                <a:lnTo>
                  <a:pt x="182880" y="407670"/>
                </a:lnTo>
                <a:lnTo>
                  <a:pt x="373380" y="175260"/>
                </a:lnTo>
                <a:lnTo>
                  <a:pt x="552450" y="0"/>
                </a:lnTo>
                <a:lnTo>
                  <a:pt x="609600" y="60960"/>
                </a:lnTo>
                <a:lnTo>
                  <a:pt x="464820" y="201930"/>
                </a:lnTo>
                <a:lnTo>
                  <a:pt x="259080" y="445770"/>
                </a:lnTo>
                <a:lnTo>
                  <a:pt x="72390" y="712470"/>
                </a:lnTo>
                <a:lnTo>
                  <a:pt x="0" y="666750"/>
                </a:lnTo>
                <a:close/>
              </a:path>
            </a:pathLst>
          </a:cu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ectangle 18"/>
          <p:cNvSpPr/>
          <p:nvPr/>
        </p:nvSpPr>
        <p:spPr>
          <a:xfrm>
            <a:off x="7357730" y="5872658"/>
            <a:ext cx="200968" cy="91440"/>
          </a:xfrm>
          <a:prstGeom prst="rect">
            <a:avLst/>
          </a:pr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rot="17093363">
            <a:off x="8044306" y="2217608"/>
            <a:ext cx="265852" cy="94983"/>
          </a:xfrm>
          <a:prstGeom prst="rect">
            <a:avLst/>
          </a:prstGeom>
          <a:ln w="63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C487E84-6762-4205-9313-277F2B7F40C0}"/>
              </a:ext>
            </a:extLst>
          </p:cNvPr>
          <p:cNvSpPr>
            <a:spLocks noGrp="1"/>
          </p:cNvSpPr>
          <p:nvPr>
            <p:ph type="sldNum" sz="quarter" idx="11"/>
          </p:nvPr>
        </p:nvSpPr>
        <p:spPr/>
        <p:txBody>
          <a:bodyPr/>
          <a:lstStyle/>
          <a:p>
            <a:fld id="{D8658E64-478A-4594-AF15-F58C06F6C9EE}" type="slidenum">
              <a:rPr lang="en-US" smtClean="0"/>
              <a:t>17</a:t>
            </a:fld>
            <a:endParaRPr lang="en-US" dirty="0"/>
          </a:p>
        </p:txBody>
      </p:sp>
    </p:spTree>
    <p:extLst>
      <p:ext uri="{BB962C8B-B14F-4D97-AF65-F5344CB8AC3E}">
        <p14:creationId xmlns:p14="http://schemas.microsoft.com/office/powerpoint/2010/main" val="39410501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9"/>
            <a:ext cx="8134349" cy="1143000"/>
          </a:xfrm>
        </p:spPr>
        <p:txBody>
          <a:bodyPr/>
          <a:lstStyle/>
          <a:p>
            <a:r>
              <a:rPr lang="en-US" dirty="0"/>
              <a:t>Short-Term Transportation Improvements (cont.) – Linden Place at NB Service Road</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589" t="3674" r="2456" b="8252"/>
          <a:stretch/>
        </p:blipFill>
        <p:spPr>
          <a:xfrm>
            <a:off x="898296" y="1603479"/>
            <a:ext cx="4159404" cy="499293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2508" t="3674" r="2914" b="8252"/>
          <a:stretch/>
        </p:blipFill>
        <p:spPr>
          <a:xfrm>
            <a:off x="4797902" y="1603479"/>
            <a:ext cx="4142897" cy="4992934"/>
          </a:xfrm>
          <a:prstGeom prst="rect">
            <a:avLst/>
          </a:prstGeom>
        </p:spPr>
      </p:pic>
      <p:sp>
        <p:nvSpPr>
          <p:cNvPr id="12" name="TextBox 11"/>
          <p:cNvSpPr txBox="1"/>
          <p:nvPr/>
        </p:nvSpPr>
        <p:spPr>
          <a:xfrm>
            <a:off x="457198" y="1585196"/>
            <a:ext cx="2045255" cy="369332"/>
          </a:xfrm>
          <a:prstGeom prst="rect">
            <a:avLst/>
          </a:prstGeom>
          <a:noFill/>
        </p:spPr>
        <p:txBody>
          <a:bodyPr wrap="square" rtlCol="0">
            <a:spAutoFit/>
          </a:bodyPr>
          <a:lstStyle/>
          <a:p>
            <a:r>
              <a:rPr lang="en-US" b="1" dirty="0">
                <a:latin typeface="Segoe UI" panose="020B0502040204020203" pitchFamily="34" charset="0"/>
                <a:ea typeface="Segoe UI" panose="020B0502040204020203" pitchFamily="34" charset="0"/>
                <a:cs typeface="Segoe UI" panose="020B0502040204020203" pitchFamily="34" charset="0"/>
              </a:rPr>
              <a:t>Existing:</a:t>
            </a:r>
          </a:p>
        </p:txBody>
      </p:sp>
      <p:sp>
        <p:nvSpPr>
          <p:cNvPr id="13" name="TextBox 12"/>
          <p:cNvSpPr txBox="1"/>
          <p:nvPr/>
        </p:nvSpPr>
        <p:spPr>
          <a:xfrm>
            <a:off x="4157646" y="1585196"/>
            <a:ext cx="2045255" cy="369332"/>
          </a:xfrm>
          <a:prstGeom prst="rect">
            <a:avLst/>
          </a:prstGeom>
          <a:noFill/>
        </p:spPr>
        <p:txBody>
          <a:bodyPr wrap="square" rtlCol="0">
            <a:spAutoFit/>
          </a:bodyPr>
          <a:lstStyle/>
          <a:p>
            <a:r>
              <a:rPr lang="en-US" b="1" dirty="0">
                <a:latin typeface="Segoe UI" panose="020B0502040204020203" pitchFamily="34" charset="0"/>
                <a:ea typeface="Segoe UI" panose="020B0502040204020203" pitchFamily="34" charset="0"/>
                <a:cs typeface="Segoe UI" panose="020B0502040204020203" pitchFamily="34" charset="0"/>
              </a:rPr>
              <a:t>Proposed:</a:t>
            </a:r>
          </a:p>
        </p:txBody>
      </p:sp>
      <p:sp>
        <p:nvSpPr>
          <p:cNvPr id="4" name="TextBox 3"/>
          <p:cNvSpPr txBox="1"/>
          <p:nvPr/>
        </p:nvSpPr>
        <p:spPr>
          <a:xfrm>
            <a:off x="7762240" y="3617591"/>
            <a:ext cx="1238160" cy="1107996"/>
          </a:xfrm>
          <a:prstGeom prst="rect">
            <a:avLst/>
          </a:prstGeom>
          <a:no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Restripe WB Linden Place approach to formally provide a second travel lane</a:t>
            </a:r>
            <a:endParaRPr lang="en-US" sz="11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p:cNvSpPr txBox="1"/>
          <p:nvPr/>
        </p:nvSpPr>
        <p:spPr>
          <a:xfrm>
            <a:off x="4738301" y="2213900"/>
            <a:ext cx="1176179" cy="1107996"/>
          </a:xfrm>
          <a:prstGeom prst="rect">
            <a:avLst/>
          </a:prstGeom>
          <a:no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Restripe EB Linden Place approach to two lanes with a striped median</a:t>
            </a:r>
            <a:endParaRPr lang="en-US" sz="11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6" name="Straight Connector 5"/>
          <p:cNvCxnSpPr/>
          <p:nvPr/>
        </p:nvCxnSpPr>
        <p:spPr>
          <a:xfrm flipH="1">
            <a:off x="5821880" y="1769862"/>
            <a:ext cx="152200" cy="56615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5589270" y="2336016"/>
            <a:ext cx="23261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7287446" y="3738096"/>
            <a:ext cx="263975" cy="29083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7551420" y="3738096"/>
            <a:ext cx="232610"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454554" y="5311553"/>
            <a:ext cx="1039051" cy="600164"/>
          </a:xfrm>
          <a:prstGeom prst="rect">
            <a:avLst/>
          </a:prstGeom>
          <a:noFill/>
        </p:spPr>
        <p:txBody>
          <a:bodyPr wrap="square" rtlCol="0">
            <a:spAutoFit/>
          </a:bodyPr>
          <a:lstStyle/>
          <a:p>
            <a:r>
              <a:rPr lang="en-US" sz="1100" dirty="0">
                <a:latin typeface="Segoe UI" panose="020B0502040204020203" pitchFamily="34" charset="0"/>
                <a:ea typeface="Segoe UI" panose="020B0502040204020203" pitchFamily="34" charset="0"/>
                <a:cs typeface="Segoe UI" panose="020B0502040204020203" pitchFamily="34" charset="0"/>
              </a:rPr>
              <a:t>Move bus stop 125 feet downstream</a:t>
            </a:r>
            <a:endParaRPr lang="en-US" sz="11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4" name="Straight Connector 23"/>
          <p:cNvCxnSpPr/>
          <p:nvPr/>
        </p:nvCxnSpPr>
        <p:spPr>
          <a:xfrm flipH="1" flipV="1">
            <a:off x="6453799" y="5445851"/>
            <a:ext cx="363383" cy="320452"/>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a:off x="6221189" y="5445851"/>
            <a:ext cx="232610" cy="0"/>
          </a:xfrm>
          <a:prstGeom prst="line">
            <a:avLst/>
          </a:prstGeom>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134116" y="6319414"/>
            <a:ext cx="3301719" cy="276999"/>
          </a:xfrm>
          <a:prstGeom prst="rect">
            <a:avLst/>
          </a:prstGeom>
          <a:noFill/>
        </p:spPr>
        <p:txBody>
          <a:bodyPr wrap="square" rtlCol="0">
            <a:spAutoFit/>
          </a:bodyPr>
          <a:lstStyle/>
          <a:p>
            <a:r>
              <a:rPr lang="en-US" sz="1200" b="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Note:</a:t>
            </a:r>
            <a:r>
              <a:rPr lang="en-US" sz="1200" b="1" i="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See Appendix B for additional details</a:t>
            </a:r>
            <a:endParaRPr lang="en-US" sz="1200" b="1"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8A7C9874-8E3E-437D-93CE-06A20ADF8578}"/>
              </a:ext>
            </a:extLst>
          </p:cNvPr>
          <p:cNvSpPr>
            <a:spLocks noGrp="1"/>
          </p:cNvSpPr>
          <p:nvPr>
            <p:ph type="sldNum" sz="quarter" idx="11"/>
          </p:nvPr>
        </p:nvSpPr>
        <p:spPr/>
        <p:txBody>
          <a:bodyPr/>
          <a:lstStyle/>
          <a:p>
            <a:fld id="{D8658E64-478A-4594-AF15-F58C06F6C9EE}" type="slidenum">
              <a:rPr lang="en-US" smtClean="0"/>
              <a:t>18</a:t>
            </a:fld>
            <a:endParaRPr lang="en-US"/>
          </a:p>
        </p:txBody>
      </p:sp>
    </p:spTree>
    <p:extLst>
      <p:ext uri="{BB962C8B-B14F-4D97-AF65-F5344CB8AC3E}">
        <p14:creationId xmlns:p14="http://schemas.microsoft.com/office/powerpoint/2010/main" val="3632552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2627" t="13769" r="10321" b="2800"/>
          <a:stretch/>
        </p:blipFill>
        <p:spPr>
          <a:xfrm>
            <a:off x="4652213" y="1731152"/>
            <a:ext cx="4270584" cy="4349741"/>
          </a:xfrm>
          <a:prstGeom prst="rect">
            <a:avLst/>
          </a:prstGeom>
          <a:ln w="6350">
            <a:noFill/>
          </a:ln>
        </p:spPr>
      </p:pic>
      <p:sp>
        <p:nvSpPr>
          <p:cNvPr id="2" name="Title 1"/>
          <p:cNvSpPr>
            <a:spLocks noGrp="1"/>
          </p:cNvSpPr>
          <p:nvPr>
            <p:ph type="title"/>
          </p:nvPr>
        </p:nvSpPr>
        <p:spPr>
          <a:xfrm>
            <a:off x="457199" y="274639"/>
            <a:ext cx="7969045" cy="1143000"/>
          </a:xfrm>
        </p:spPr>
        <p:txBody>
          <a:bodyPr/>
          <a:lstStyle/>
          <a:p>
            <a:r>
              <a:rPr lang="en-US" dirty="0"/>
              <a:t>Ongoing Transportation Improvements</a:t>
            </a:r>
          </a:p>
        </p:txBody>
      </p:sp>
      <p:sp>
        <p:nvSpPr>
          <p:cNvPr id="3" name="Content Placeholder 2"/>
          <p:cNvSpPr>
            <a:spLocks noGrp="1"/>
          </p:cNvSpPr>
          <p:nvPr>
            <p:ph sz="quarter" idx="10"/>
          </p:nvPr>
        </p:nvSpPr>
        <p:spPr>
          <a:xfrm>
            <a:off x="165101" y="1731152"/>
            <a:ext cx="4385384" cy="4909134"/>
          </a:xfrm>
        </p:spPr>
        <p:txBody>
          <a:bodyPr/>
          <a:lstStyle/>
          <a:p>
            <a:pPr marL="398462" indent="0">
              <a:lnSpc>
                <a:spcPct val="150000"/>
              </a:lnSpc>
              <a:buNone/>
            </a:pPr>
            <a:r>
              <a:rPr lang="en-US" sz="1600" b="1" dirty="0"/>
              <a:t>Areawide</a:t>
            </a:r>
          </a:p>
          <a:p>
            <a:r>
              <a:rPr lang="en-US" sz="1600" dirty="0"/>
              <a:t>Planned auto-only U-turn along SB Service Road north of Linden Place</a:t>
            </a:r>
          </a:p>
          <a:p>
            <a:r>
              <a:rPr lang="en-US" sz="1600" dirty="0"/>
              <a:t>Planned Linden Place Extension Phase II</a:t>
            </a:r>
          </a:p>
          <a:p>
            <a:r>
              <a:rPr lang="en-US" sz="1600" dirty="0"/>
              <a:t>Establish a formal restriping plan for the Corporate Park area</a:t>
            </a:r>
          </a:p>
          <a:p>
            <a:r>
              <a:rPr lang="en-US" sz="1600" dirty="0"/>
              <a:t>Potential streetscaping opportunities along College Point Boulevard and 20</a:t>
            </a:r>
            <a:r>
              <a:rPr lang="en-US" sz="1600" baseline="30000" dirty="0"/>
              <a:t>th</a:t>
            </a:r>
            <a:r>
              <a:rPr lang="en-US" sz="1600" dirty="0"/>
              <a:t> Avenue</a:t>
            </a:r>
          </a:p>
          <a:p>
            <a:pPr marL="398462" indent="0">
              <a:lnSpc>
                <a:spcPct val="150000"/>
              </a:lnSpc>
              <a:buNone/>
            </a:pPr>
            <a:r>
              <a:rPr lang="en-US" sz="1600" b="1" dirty="0"/>
              <a:t>Localized</a:t>
            </a:r>
          </a:p>
          <a:p>
            <a:r>
              <a:rPr lang="en-US" sz="1600" dirty="0"/>
              <a:t>Planned lane addition to SB Ulmer Street at the SB Service Road</a:t>
            </a:r>
          </a:p>
          <a:p>
            <a:r>
              <a:rPr lang="en-US" sz="1600" dirty="0"/>
              <a:t>Lane addition to the SB Service Road at 20</a:t>
            </a:r>
            <a:r>
              <a:rPr lang="en-US" sz="1600" baseline="30000" dirty="0"/>
              <a:t>th</a:t>
            </a:r>
            <a:r>
              <a:rPr lang="en-US" sz="1600" dirty="0"/>
              <a:t> Avenue is recommended, but may require NYSDOT involvement</a:t>
            </a:r>
          </a:p>
        </p:txBody>
      </p:sp>
      <p:sp>
        <p:nvSpPr>
          <p:cNvPr id="19" name="TextBox 18"/>
          <p:cNvSpPr txBox="1"/>
          <p:nvPr/>
        </p:nvSpPr>
        <p:spPr>
          <a:xfrm>
            <a:off x="7272384" y="5187359"/>
            <a:ext cx="1650413" cy="892552"/>
          </a:xfrm>
          <a:prstGeom prst="rect">
            <a:avLst/>
          </a:prstGeom>
          <a:solidFill>
            <a:schemeClr val="bg1">
              <a:lumMod val="75000"/>
              <a:alpha val="85000"/>
            </a:schemeClr>
          </a:solidFill>
          <a:ln w="6350">
            <a:noFill/>
          </a:ln>
        </p:spPr>
        <p:txBody>
          <a:bodyPr wrap="square" rtlCol="0">
            <a:spAutoFit/>
          </a:bodyPr>
          <a:lstStyle/>
          <a:p>
            <a:pPr indent="280988">
              <a:spcBef>
                <a:spcPts val="60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Linden Pl Ext.</a:t>
            </a:r>
          </a:p>
          <a:p>
            <a:pPr indent="280988">
              <a:spcBef>
                <a:spcPts val="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U-turn</a:t>
            </a:r>
          </a:p>
          <a:p>
            <a:pPr indent="280988">
              <a:spcBef>
                <a:spcPts val="0"/>
              </a:spcBef>
              <a:spcAft>
                <a:spcPts val="600"/>
              </a:spcAft>
            </a:pPr>
            <a:r>
              <a:rPr lang="en-US" sz="1400" b="1" dirty="0">
                <a:latin typeface="Segoe UI" panose="020B0502040204020203" pitchFamily="34" charset="0"/>
                <a:ea typeface="Segoe UI" panose="020B0502040204020203" pitchFamily="34" charset="0"/>
                <a:cs typeface="Segoe UI" panose="020B0502040204020203" pitchFamily="34" charset="0"/>
              </a:rPr>
              <a:t>Add lane</a:t>
            </a:r>
          </a:p>
        </p:txBody>
      </p:sp>
      <p:sp>
        <p:nvSpPr>
          <p:cNvPr id="29" name="Rectangle 28"/>
          <p:cNvSpPr/>
          <p:nvPr/>
        </p:nvSpPr>
        <p:spPr>
          <a:xfrm>
            <a:off x="7357730" y="5293885"/>
            <a:ext cx="200968" cy="91440"/>
          </a:xfrm>
          <a:prstGeom prst="rect">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ectangle 29"/>
          <p:cNvSpPr/>
          <p:nvPr/>
        </p:nvSpPr>
        <p:spPr>
          <a:xfrm>
            <a:off x="7357730" y="5585971"/>
            <a:ext cx="200968" cy="91440"/>
          </a:xfrm>
          <a:prstGeom prst="rect">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rot="21296364">
            <a:off x="6343332" y="2548016"/>
            <a:ext cx="77105" cy="658484"/>
          </a:xfrm>
          <a:prstGeom prst="rect">
            <a:avLst/>
          </a:prstGeom>
          <a:ln w="63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Arrow: U-Turn 3"/>
          <p:cNvSpPr/>
          <p:nvPr/>
        </p:nvSpPr>
        <p:spPr>
          <a:xfrm rot="13891218" flipH="1">
            <a:off x="6981139" y="4464458"/>
            <a:ext cx="216884" cy="294640"/>
          </a:xfrm>
          <a:prstGeom prst="uturnArrow">
            <a:avLst>
              <a:gd name="adj1" fmla="val 25000"/>
              <a:gd name="adj2" fmla="val 25000"/>
              <a:gd name="adj3" fmla="val 48997"/>
              <a:gd name="adj4" fmla="val 43750"/>
              <a:gd name="adj5" fmla="val 90650"/>
            </a:avLst>
          </a:prstGeom>
          <a:ln w="63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2" name="Rectangle 11"/>
          <p:cNvSpPr/>
          <p:nvPr/>
        </p:nvSpPr>
        <p:spPr>
          <a:xfrm>
            <a:off x="7357730" y="5877798"/>
            <a:ext cx="200968" cy="91440"/>
          </a:xfrm>
          <a:prstGeom prst="rect">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rot="17093363">
            <a:off x="8034367" y="2297120"/>
            <a:ext cx="265852" cy="94983"/>
          </a:xfrm>
          <a:prstGeom prst="rect">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1A99CCF-0A68-412D-8FAE-440A03ACB81E}"/>
              </a:ext>
            </a:extLst>
          </p:cNvPr>
          <p:cNvSpPr>
            <a:spLocks noGrp="1"/>
          </p:cNvSpPr>
          <p:nvPr>
            <p:ph type="sldNum" sz="quarter" idx="11"/>
          </p:nvPr>
        </p:nvSpPr>
        <p:spPr/>
        <p:txBody>
          <a:bodyPr/>
          <a:lstStyle/>
          <a:p>
            <a:fld id="{D8658E64-478A-4594-AF15-F58C06F6C9EE}" type="slidenum">
              <a:rPr lang="en-US" smtClean="0"/>
              <a:t>19</a:t>
            </a:fld>
            <a:endParaRPr lang="en-US" dirty="0"/>
          </a:p>
        </p:txBody>
      </p:sp>
      <p:sp>
        <p:nvSpPr>
          <p:cNvPr id="13" name="Rectangle 12">
            <a:extLst>
              <a:ext uri="{FF2B5EF4-FFF2-40B4-BE49-F238E27FC236}">
                <a16:creationId xmlns:a16="http://schemas.microsoft.com/office/drawing/2014/main" id="{31A57639-AB46-4231-B119-3776D90A16EF}"/>
              </a:ext>
            </a:extLst>
          </p:cNvPr>
          <p:cNvSpPr/>
          <p:nvPr/>
        </p:nvSpPr>
        <p:spPr>
          <a:xfrm rot="14386454">
            <a:off x="6316403" y="4712346"/>
            <a:ext cx="265852" cy="94983"/>
          </a:xfrm>
          <a:prstGeom prst="rect">
            <a:avLst/>
          </a:prstGeom>
          <a:ln w="63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371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B939-4EB8-4396-9F13-51156D5499E2}"/>
              </a:ext>
            </a:extLst>
          </p:cNvPr>
          <p:cNvSpPr>
            <a:spLocks noGrp="1"/>
          </p:cNvSpPr>
          <p:nvPr>
            <p:ph type="title"/>
          </p:nvPr>
        </p:nvSpPr>
        <p:spPr/>
        <p:txBody>
          <a:bodyPr/>
          <a:lstStyle/>
          <a:p>
            <a:r>
              <a:rPr lang="en-US" dirty="0"/>
              <a:t>Table of Contents</a:t>
            </a:r>
          </a:p>
        </p:txBody>
      </p:sp>
      <p:sp>
        <p:nvSpPr>
          <p:cNvPr id="4" name="Slide Number Placeholder 3">
            <a:extLst>
              <a:ext uri="{FF2B5EF4-FFF2-40B4-BE49-F238E27FC236}">
                <a16:creationId xmlns:a16="http://schemas.microsoft.com/office/drawing/2014/main" id="{273B4E7C-EABF-4A67-8ABF-CD5AE6B67B50}"/>
              </a:ext>
            </a:extLst>
          </p:cNvPr>
          <p:cNvSpPr>
            <a:spLocks noGrp="1"/>
          </p:cNvSpPr>
          <p:nvPr>
            <p:ph type="sldNum" sz="quarter" idx="11"/>
          </p:nvPr>
        </p:nvSpPr>
        <p:spPr>
          <a:xfrm>
            <a:off x="6457950" y="6356350"/>
            <a:ext cx="2057400" cy="365125"/>
          </a:xfrm>
        </p:spPr>
        <p:txBody>
          <a:bodyPr/>
          <a:lstStyle/>
          <a:p>
            <a:fld id="{D8658E64-478A-4594-AF15-F58C06F6C9EE}" type="slidenum">
              <a:rPr lang="en-US" smtClean="0"/>
              <a:t>2</a:t>
            </a:fld>
            <a:endParaRPr lang="en-US"/>
          </a:p>
        </p:txBody>
      </p:sp>
      <p:graphicFrame>
        <p:nvGraphicFramePr>
          <p:cNvPr id="5" name="Table 4">
            <a:extLst>
              <a:ext uri="{FF2B5EF4-FFF2-40B4-BE49-F238E27FC236}">
                <a16:creationId xmlns:a16="http://schemas.microsoft.com/office/drawing/2014/main" id="{D72DD56A-E127-4319-A17F-2CCB37B781CD}"/>
              </a:ext>
            </a:extLst>
          </p:cNvPr>
          <p:cNvGraphicFramePr>
            <a:graphicFrameLocks noGrp="1"/>
          </p:cNvGraphicFramePr>
          <p:nvPr>
            <p:extLst>
              <p:ext uri="{D42A27DB-BD31-4B8C-83A1-F6EECF244321}">
                <p14:modId xmlns:p14="http://schemas.microsoft.com/office/powerpoint/2010/main" val="2701728928"/>
              </p:ext>
            </p:extLst>
          </p:nvPr>
        </p:nvGraphicFramePr>
        <p:xfrm>
          <a:off x="914400" y="1600994"/>
          <a:ext cx="7600950" cy="3657600"/>
        </p:xfrm>
        <a:graphic>
          <a:graphicData uri="http://schemas.openxmlformats.org/drawingml/2006/table">
            <a:tbl>
              <a:tblPr firstRow="1" bandRow="1">
                <a:tableStyleId>{69CF1AB2-1976-4502-BF36-3FF5EA218861}</a:tableStyleId>
              </a:tblPr>
              <a:tblGrid>
                <a:gridCol w="5255288">
                  <a:extLst>
                    <a:ext uri="{9D8B030D-6E8A-4147-A177-3AD203B41FA5}">
                      <a16:colId xmlns:a16="http://schemas.microsoft.com/office/drawing/2014/main" val="1525802426"/>
                    </a:ext>
                  </a:extLst>
                </a:gridCol>
                <a:gridCol w="2345662">
                  <a:extLst>
                    <a:ext uri="{9D8B030D-6E8A-4147-A177-3AD203B41FA5}">
                      <a16:colId xmlns:a16="http://schemas.microsoft.com/office/drawing/2014/main" val="2808548934"/>
                    </a:ext>
                  </a:extLst>
                </a:gridCol>
              </a:tblGrid>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2" action="ppaction://hlinksldjump"/>
                        </a:rPr>
                        <a:t>Study Context and Overview</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3893147"/>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3" action="ppaction://hlinksldjump"/>
                        </a:rPr>
                        <a:t>Transportation Analysis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46552982"/>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4" action="ppaction://hlinksldjump"/>
                        </a:rPr>
                        <a:t>Transportation Recommendations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0279659"/>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5" action="ppaction://hlinksldjump"/>
                        </a:rPr>
                        <a:t>Infrastructure Analysis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5140317"/>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6" action="ppaction://hlinksldjump"/>
                        </a:rPr>
                        <a:t>Potential Infrastructure Solutions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8690065"/>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7" action="ppaction://hlinksldjump"/>
                        </a:rPr>
                        <a:t>Appendix A – Community Outreach</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43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0307316"/>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8" action="ppaction://hlinksldjump"/>
                        </a:rPr>
                        <a:t>Appendix B – Detailed Transportation Analysis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6687198"/>
                  </a:ext>
                </a:extLst>
              </a:tr>
              <a:tr h="457200">
                <a:tc>
                  <a:txBody>
                    <a:bodyPr/>
                    <a:lstStyle/>
                    <a:p>
                      <a:r>
                        <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hlinkClick r:id="rId9" action="ppaction://hlinksldjump"/>
                        </a:rPr>
                        <a:t>Appendix C – Geotechnical References</a:t>
                      </a:r>
                      <a:endParaRPr lang="en-US" b="0" u="none" baseline="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rPr>
                        <a:t>93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0163746"/>
                  </a:ext>
                </a:extLst>
              </a:tr>
            </a:tbl>
          </a:graphicData>
        </a:graphic>
      </p:graphicFrame>
    </p:spTree>
    <p:extLst>
      <p:ext uri="{BB962C8B-B14F-4D97-AF65-F5344CB8AC3E}">
        <p14:creationId xmlns:p14="http://schemas.microsoft.com/office/powerpoint/2010/main" val="31041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Findings – Future Conditions</a:t>
            </a:r>
          </a:p>
        </p:txBody>
      </p:sp>
      <p:sp>
        <p:nvSpPr>
          <p:cNvPr id="3" name="Content Placeholder 2"/>
          <p:cNvSpPr>
            <a:spLocks noGrp="1"/>
          </p:cNvSpPr>
          <p:nvPr>
            <p:ph sz="quarter" idx="10"/>
          </p:nvPr>
        </p:nvSpPr>
        <p:spPr>
          <a:xfrm>
            <a:off x="457298" y="1600154"/>
            <a:ext cx="7780614" cy="4379305"/>
          </a:xfrm>
        </p:spPr>
        <p:txBody>
          <a:bodyPr/>
          <a:lstStyle/>
          <a:p>
            <a:r>
              <a:rPr lang="en-US" dirty="0"/>
              <a:t>Congestion still exists primarily at the intersection of 20</a:t>
            </a:r>
            <a:r>
              <a:rPr lang="en-US" baseline="30000" dirty="0"/>
              <a:t>th</a:t>
            </a:r>
            <a:r>
              <a:rPr lang="en-US" dirty="0"/>
              <a:t> Avenue and the SB Service Road; and in the AM peak hour at the intersection of Ulmer Street and the SB Service Road</a:t>
            </a:r>
          </a:p>
          <a:p>
            <a:r>
              <a:rPr lang="en-US" dirty="0"/>
              <a:t>The Linden Place Extension and auto-only U-turn north of Linden Place improve capacity along Ulmer Street, Linden Place, and the Service Roads by providing more north-south connectivity</a:t>
            </a:r>
          </a:p>
          <a:p>
            <a:r>
              <a:rPr lang="en-US" dirty="0"/>
              <a:t>The short-term traffic improvements bring many of the traffic movements back to acceptable levels of service and in some cases improve upon the existing conditions</a:t>
            </a:r>
          </a:p>
          <a:p>
            <a:r>
              <a:rPr lang="en-US" dirty="0"/>
              <a:t>Feedback from the community will be addressed through safety improvements and continued coordination between NYCEDC, NYCDOT, and NYPD</a:t>
            </a:r>
          </a:p>
        </p:txBody>
      </p:sp>
      <p:sp>
        <p:nvSpPr>
          <p:cNvPr id="4" name="Slide Number Placeholder 3">
            <a:extLst>
              <a:ext uri="{FF2B5EF4-FFF2-40B4-BE49-F238E27FC236}">
                <a16:creationId xmlns:a16="http://schemas.microsoft.com/office/drawing/2014/main" id="{70C38248-598D-4558-B61E-876C1EDA7C62}"/>
              </a:ext>
            </a:extLst>
          </p:cNvPr>
          <p:cNvSpPr>
            <a:spLocks noGrp="1"/>
          </p:cNvSpPr>
          <p:nvPr>
            <p:ph type="sldNum" sz="quarter" idx="11"/>
          </p:nvPr>
        </p:nvSpPr>
        <p:spPr/>
        <p:txBody>
          <a:bodyPr/>
          <a:lstStyle/>
          <a:p>
            <a:fld id="{D8658E64-478A-4594-AF15-F58C06F6C9EE}" type="slidenum">
              <a:rPr lang="en-US" smtClean="0"/>
              <a:t>20</a:t>
            </a:fld>
            <a:endParaRPr lang="en-US"/>
          </a:p>
        </p:txBody>
      </p:sp>
    </p:spTree>
    <p:extLst>
      <p:ext uri="{BB962C8B-B14F-4D97-AF65-F5344CB8AC3E}">
        <p14:creationId xmlns:p14="http://schemas.microsoft.com/office/powerpoint/2010/main" val="11322562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4684" cy="1143000"/>
          </a:xfrm>
        </p:spPr>
        <p:txBody>
          <a:bodyPr/>
          <a:lstStyle/>
          <a:p>
            <a:r>
              <a:rPr lang="en-US" dirty="0"/>
              <a:t>Ongoing Agency Coordination</a:t>
            </a:r>
          </a:p>
        </p:txBody>
      </p:sp>
      <p:sp>
        <p:nvSpPr>
          <p:cNvPr id="3" name="Content Placeholder 2"/>
          <p:cNvSpPr>
            <a:spLocks noGrp="1"/>
          </p:cNvSpPr>
          <p:nvPr>
            <p:ph sz="quarter" idx="10"/>
          </p:nvPr>
        </p:nvSpPr>
        <p:spPr>
          <a:xfrm>
            <a:off x="284084" y="1731152"/>
            <a:ext cx="8313263" cy="4105977"/>
          </a:xfrm>
        </p:spPr>
        <p:txBody>
          <a:bodyPr/>
          <a:lstStyle/>
          <a:p>
            <a:r>
              <a:rPr lang="en-US" dirty="0"/>
              <a:t>Consultation with NYPD regarding police academy parking</a:t>
            </a:r>
          </a:p>
          <a:p>
            <a:r>
              <a:rPr lang="en-US" dirty="0"/>
              <a:t>Monthly NYPD truck enforcement day to deter illegal truck traffic and parking</a:t>
            </a:r>
          </a:p>
          <a:p>
            <a:r>
              <a:rPr lang="en-US" dirty="0"/>
              <a:t>Meeting with MTA regarding transit in the area</a:t>
            </a:r>
          </a:p>
          <a:p>
            <a:pPr lvl="1"/>
            <a:r>
              <a:rPr lang="en-US" dirty="0"/>
              <a:t>Goal of this meeting would be to identify if there is a clear transit issue in the area and how it can be resolved</a:t>
            </a:r>
          </a:p>
        </p:txBody>
      </p:sp>
      <p:sp>
        <p:nvSpPr>
          <p:cNvPr id="4" name="Slide Number Placeholder 3">
            <a:extLst>
              <a:ext uri="{FF2B5EF4-FFF2-40B4-BE49-F238E27FC236}">
                <a16:creationId xmlns:a16="http://schemas.microsoft.com/office/drawing/2014/main" id="{3448D852-0FC2-40FE-99B8-221310A69B1E}"/>
              </a:ext>
            </a:extLst>
          </p:cNvPr>
          <p:cNvSpPr>
            <a:spLocks noGrp="1"/>
          </p:cNvSpPr>
          <p:nvPr>
            <p:ph type="sldNum" sz="quarter" idx="11"/>
          </p:nvPr>
        </p:nvSpPr>
        <p:spPr/>
        <p:txBody>
          <a:bodyPr/>
          <a:lstStyle/>
          <a:p>
            <a:fld id="{D8658E64-478A-4594-AF15-F58C06F6C9EE}" type="slidenum">
              <a:rPr lang="en-US" smtClean="0"/>
              <a:t>21</a:t>
            </a:fld>
            <a:endParaRPr lang="en-US"/>
          </a:p>
        </p:txBody>
      </p:sp>
    </p:spTree>
    <p:extLst>
      <p:ext uri="{BB962C8B-B14F-4D97-AF65-F5344CB8AC3E}">
        <p14:creationId xmlns:p14="http://schemas.microsoft.com/office/powerpoint/2010/main" val="40648644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184382" cy="1143000"/>
          </a:xfrm>
        </p:spPr>
        <p:txBody>
          <a:bodyPr/>
          <a:lstStyle/>
          <a:p>
            <a:r>
              <a:rPr lang="en-US" dirty="0"/>
              <a:t>Summary of Key Findings - Transportation</a:t>
            </a:r>
          </a:p>
        </p:txBody>
      </p:sp>
      <p:sp>
        <p:nvSpPr>
          <p:cNvPr id="3" name="Content Placeholder 2"/>
          <p:cNvSpPr>
            <a:spLocks noGrp="1"/>
          </p:cNvSpPr>
          <p:nvPr>
            <p:ph sz="quarter" idx="10"/>
          </p:nvPr>
        </p:nvSpPr>
        <p:spPr>
          <a:xfrm>
            <a:off x="457298" y="1600154"/>
            <a:ext cx="7780614" cy="4881033"/>
          </a:xfrm>
        </p:spPr>
        <p:txBody>
          <a:bodyPr/>
          <a:lstStyle/>
          <a:p>
            <a:pPr marL="855662" indent="-457200">
              <a:buFont typeface="+mj-lt"/>
              <a:buAutoNum type="arabicPeriod"/>
            </a:pPr>
            <a:r>
              <a:rPr lang="en-US" sz="1800" dirty="0"/>
              <a:t>Only two of the 13 study intersections operate at unacceptable overall levels of service in the existing conditions (average delay greater than 45 seconds per vehicle)</a:t>
            </a:r>
          </a:p>
          <a:p>
            <a:pPr marL="1085850" lvl="1" indent="-231775"/>
            <a:r>
              <a:rPr lang="en-US" sz="1600" dirty="0"/>
              <a:t>20</a:t>
            </a:r>
            <a:r>
              <a:rPr lang="en-US" sz="1600" baseline="30000" dirty="0"/>
              <a:t>th</a:t>
            </a:r>
            <a:r>
              <a:rPr lang="en-US" sz="1600" dirty="0"/>
              <a:t> Avenue and SB Service Road</a:t>
            </a:r>
          </a:p>
          <a:p>
            <a:pPr marL="1085850" lvl="1" indent="-231775"/>
            <a:r>
              <a:rPr lang="en-US" sz="1600" dirty="0"/>
              <a:t>Ulmer Street and SB Service Road</a:t>
            </a:r>
          </a:p>
          <a:p>
            <a:pPr marL="855662" indent="-457200">
              <a:buFont typeface="+mj-lt"/>
              <a:buAutoNum type="arabicPeriod"/>
            </a:pPr>
            <a:r>
              <a:rPr lang="en-US" sz="1800" dirty="0"/>
              <a:t>Short-term improvements are able to improve most of the capacity and safety issues in the study area</a:t>
            </a:r>
          </a:p>
          <a:p>
            <a:pPr marL="1079500" lvl="1" indent="-225425"/>
            <a:r>
              <a:rPr lang="en-US" sz="1600" dirty="0"/>
              <a:t>Short-term improvements include signal timing changes, crosswalk and lane restriping, and installation of speed trailers</a:t>
            </a:r>
          </a:p>
          <a:p>
            <a:pPr marL="855662" indent="-457200">
              <a:buFont typeface="+mj-lt"/>
              <a:buAutoNum type="arabicPeriod"/>
            </a:pPr>
            <a:r>
              <a:rPr lang="en-US" sz="1800" dirty="0"/>
              <a:t>The Linden Place Extension and auto-only U-turn improve capacity along Ulmer Street, Linden Place, and the Service Roads</a:t>
            </a:r>
          </a:p>
          <a:p>
            <a:pPr marL="1085850" lvl="1" indent="-231775"/>
            <a:r>
              <a:rPr lang="en-US" sz="1600" dirty="0"/>
              <a:t>North-south traffic will be diverted from the Service Roads to Linden Place once the extension is complete</a:t>
            </a:r>
          </a:p>
          <a:p>
            <a:pPr marL="1085850" lvl="1" indent="-231775"/>
            <a:r>
              <a:rPr lang="en-US" sz="1600" dirty="0"/>
              <a:t>The new U-turn will reduce traffic at the intersections of Linden Place with the Service Roads</a:t>
            </a:r>
          </a:p>
        </p:txBody>
      </p:sp>
      <p:sp>
        <p:nvSpPr>
          <p:cNvPr id="4" name="Slide Number Placeholder 3">
            <a:extLst>
              <a:ext uri="{FF2B5EF4-FFF2-40B4-BE49-F238E27FC236}">
                <a16:creationId xmlns:a16="http://schemas.microsoft.com/office/drawing/2014/main" id="{CB1A5B05-0BFE-41DA-A469-2C7B91538673}"/>
              </a:ext>
            </a:extLst>
          </p:cNvPr>
          <p:cNvSpPr>
            <a:spLocks noGrp="1"/>
          </p:cNvSpPr>
          <p:nvPr>
            <p:ph type="sldNum" sz="quarter" idx="11"/>
          </p:nvPr>
        </p:nvSpPr>
        <p:spPr/>
        <p:txBody>
          <a:bodyPr/>
          <a:lstStyle/>
          <a:p>
            <a:fld id="{D8658E64-478A-4594-AF15-F58C06F6C9EE}" type="slidenum">
              <a:rPr lang="en-US" smtClean="0"/>
              <a:t>22</a:t>
            </a:fld>
            <a:endParaRPr lang="en-US"/>
          </a:p>
        </p:txBody>
      </p:sp>
    </p:spTree>
    <p:extLst>
      <p:ext uri="{BB962C8B-B14F-4D97-AF65-F5344CB8AC3E}">
        <p14:creationId xmlns:p14="http://schemas.microsoft.com/office/powerpoint/2010/main" val="35100973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184382" cy="1143000"/>
          </a:xfrm>
        </p:spPr>
        <p:txBody>
          <a:bodyPr/>
          <a:lstStyle/>
          <a:p>
            <a:r>
              <a:rPr lang="en-US" dirty="0"/>
              <a:t>Summary of Key Findings – Transportation</a:t>
            </a:r>
            <a:br>
              <a:rPr lang="en-US" dirty="0"/>
            </a:br>
            <a:r>
              <a:rPr lang="en-US" dirty="0"/>
              <a:t>(cont.)</a:t>
            </a:r>
          </a:p>
        </p:txBody>
      </p:sp>
      <p:sp>
        <p:nvSpPr>
          <p:cNvPr id="3" name="Content Placeholder 2"/>
          <p:cNvSpPr>
            <a:spLocks noGrp="1"/>
          </p:cNvSpPr>
          <p:nvPr>
            <p:ph sz="quarter" idx="10"/>
          </p:nvPr>
        </p:nvSpPr>
        <p:spPr>
          <a:xfrm>
            <a:off x="457298" y="1600154"/>
            <a:ext cx="7780614" cy="4881033"/>
          </a:xfrm>
        </p:spPr>
        <p:txBody>
          <a:bodyPr/>
          <a:lstStyle/>
          <a:p>
            <a:pPr marL="855662" indent="-457200">
              <a:buFont typeface="+mj-lt"/>
              <a:buAutoNum type="arabicPeriod" startAt="4"/>
            </a:pPr>
            <a:r>
              <a:rPr lang="en-US" sz="1800" dirty="0"/>
              <a:t>There is one </a:t>
            </a:r>
            <a:r>
              <a:rPr lang="en-US" sz="1800" dirty="0" err="1"/>
              <a:t>ped</a:t>
            </a:r>
            <a:r>
              <a:rPr lang="en-US" sz="1800" dirty="0"/>
              <a:t>/bike high-crash location in the study area</a:t>
            </a:r>
          </a:p>
          <a:p>
            <a:pPr marL="1079500" lvl="1" indent="-225425"/>
            <a:r>
              <a:rPr lang="en-US" sz="1600" dirty="0"/>
              <a:t>College Point Boulevard and 28</a:t>
            </a:r>
            <a:r>
              <a:rPr lang="en-US" sz="1600" baseline="30000" dirty="0"/>
              <a:t>th</a:t>
            </a:r>
            <a:r>
              <a:rPr lang="en-US" sz="1600" dirty="0"/>
              <a:t> Avenue/123</a:t>
            </a:r>
            <a:r>
              <a:rPr lang="en-US" sz="1600" baseline="30000" dirty="0"/>
              <a:t>rd</a:t>
            </a:r>
            <a:r>
              <a:rPr lang="en-US" sz="1600" dirty="0"/>
              <a:t> Street had five pedestrian/bicycle-related crashes within a 12-month period</a:t>
            </a:r>
          </a:p>
          <a:p>
            <a:pPr marL="1079500" lvl="1" indent="-225425"/>
            <a:r>
              <a:rPr lang="en-US" sz="1600" dirty="0"/>
              <a:t>No locations surpassed CEQR thresholds for vehicular crashes</a:t>
            </a:r>
            <a:endParaRPr lang="en-US" dirty="0"/>
          </a:p>
          <a:p>
            <a:pPr marL="855662" indent="-457200">
              <a:buFont typeface="+mj-lt"/>
              <a:buAutoNum type="arabicPeriod" startAt="4"/>
            </a:pPr>
            <a:r>
              <a:rPr lang="en-US" sz="1800" dirty="0"/>
              <a:t>Development of a long-term maintenance plan for striping will improve pedestrian and bicycle safety</a:t>
            </a:r>
          </a:p>
          <a:p>
            <a:pPr marL="1085850" lvl="1" indent="-231775"/>
            <a:r>
              <a:rPr lang="en-US" sz="1600" dirty="0"/>
              <a:t>Several locations in the study area could benefit from restriped crosswalks and lane markings</a:t>
            </a:r>
          </a:p>
          <a:p>
            <a:pPr marL="1085850" lvl="1" indent="-231775"/>
            <a:r>
              <a:rPr lang="en-US" sz="1600" dirty="0"/>
              <a:t>This would improve safety and clarity for both vehicles and pedestrians</a:t>
            </a:r>
          </a:p>
        </p:txBody>
      </p:sp>
      <p:sp>
        <p:nvSpPr>
          <p:cNvPr id="4" name="Slide Number Placeholder 3">
            <a:extLst>
              <a:ext uri="{FF2B5EF4-FFF2-40B4-BE49-F238E27FC236}">
                <a16:creationId xmlns:a16="http://schemas.microsoft.com/office/drawing/2014/main" id="{227C4CFD-E27F-4F5C-8D15-E3DAEA4AF2A1}"/>
              </a:ext>
            </a:extLst>
          </p:cNvPr>
          <p:cNvSpPr>
            <a:spLocks noGrp="1"/>
          </p:cNvSpPr>
          <p:nvPr>
            <p:ph type="sldNum" sz="quarter" idx="11"/>
          </p:nvPr>
        </p:nvSpPr>
        <p:spPr/>
        <p:txBody>
          <a:bodyPr/>
          <a:lstStyle/>
          <a:p>
            <a:fld id="{D8658E64-478A-4594-AF15-F58C06F6C9EE}" type="slidenum">
              <a:rPr lang="en-US" smtClean="0"/>
              <a:t>23</a:t>
            </a:fld>
            <a:endParaRPr lang="en-US"/>
          </a:p>
        </p:txBody>
      </p:sp>
    </p:spTree>
    <p:extLst>
      <p:ext uri="{BB962C8B-B14F-4D97-AF65-F5344CB8AC3E}">
        <p14:creationId xmlns:p14="http://schemas.microsoft.com/office/powerpoint/2010/main" val="32300917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184382" cy="1143000"/>
          </a:xfrm>
        </p:spPr>
        <p:txBody>
          <a:bodyPr/>
          <a:lstStyle/>
          <a:p>
            <a:r>
              <a:rPr lang="en-US" dirty="0"/>
              <a:t>Summary of Key Findings – Transportation</a:t>
            </a:r>
            <a:br>
              <a:rPr lang="en-US" dirty="0"/>
            </a:br>
            <a:r>
              <a:rPr lang="en-US" dirty="0"/>
              <a:t>(cont.)</a:t>
            </a:r>
          </a:p>
        </p:txBody>
      </p:sp>
      <p:sp>
        <p:nvSpPr>
          <p:cNvPr id="3" name="Content Placeholder 2"/>
          <p:cNvSpPr>
            <a:spLocks noGrp="1"/>
          </p:cNvSpPr>
          <p:nvPr>
            <p:ph sz="quarter" idx="10"/>
          </p:nvPr>
        </p:nvSpPr>
        <p:spPr>
          <a:xfrm>
            <a:off x="457298" y="1600154"/>
            <a:ext cx="7780614" cy="4881033"/>
          </a:xfrm>
        </p:spPr>
        <p:txBody>
          <a:bodyPr/>
          <a:lstStyle/>
          <a:p>
            <a:pPr marL="855662" indent="-457200">
              <a:buFont typeface="+mj-lt"/>
              <a:buAutoNum type="arabicPeriod" startAt="6"/>
            </a:pPr>
            <a:r>
              <a:rPr lang="en-US" sz="1800" dirty="0"/>
              <a:t>Community feedback has shown a concern for truck-related issues and calls for an action plan</a:t>
            </a:r>
          </a:p>
          <a:p>
            <a:pPr marL="1085850" lvl="1" indent="-231775"/>
            <a:r>
              <a:rPr lang="en-US" sz="1600" dirty="0"/>
              <a:t>Meetings will be held between NYCEDC, NYPD, and local businesses regarding illegal truck activity within the Corporate Park</a:t>
            </a:r>
          </a:p>
          <a:p>
            <a:pPr marL="855662" indent="-457200">
              <a:buFont typeface="+mj-lt"/>
              <a:buAutoNum type="arabicPeriod" startAt="6"/>
            </a:pPr>
            <a:r>
              <a:rPr lang="en-US" sz="1800" dirty="0"/>
              <a:t>The SB Service Road at 20</a:t>
            </a:r>
            <a:r>
              <a:rPr lang="en-US" sz="1800" baseline="30000" dirty="0"/>
              <a:t>th</a:t>
            </a:r>
            <a:r>
              <a:rPr lang="en-US" sz="1800" dirty="0"/>
              <a:t> Avenue is the most serious capacity issue and may require a longer-term solution</a:t>
            </a:r>
          </a:p>
          <a:p>
            <a:pPr marL="1079500" lvl="1" indent="-225425"/>
            <a:r>
              <a:rPr lang="en-US" sz="1600" dirty="0"/>
              <a:t>Prohibiting left-turns from the SB Service Road could provide relief, but would require an analysis of the diverted traffic</a:t>
            </a:r>
          </a:p>
          <a:p>
            <a:pPr marL="1079500" lvl="1" indent="-225425"/>
            <a:r>
              <a:rPr lang="en-US" sz="1600" dirty="0"/>
              <a:t>Adding a fourth lane to the SB Service Road would also improve capacity, but right-of-way would need to be acquired</a:t>
            </a:r>
          </a:p>
        </p:txBody>
      </p:sp>
      <p:sp>
        <p:nvSpPr>
          <p:cNvPr id="4" name="Slide Number Placeholder 3">
            <a:extLst>
              <a:ext uri="{FF2B5EF4-FFF2-40B4-BE49-F238E27FC236}">
                <a16:creationId xmlns:a16="http://schemas.microsoft.com/office/drawing/2014/main" id="{601B1990-F1C6-4F6A-8C81-9EABEC1E9587}"/>
              </a:ext>
            </a:extLst>
          </p:cNvPr>
          <p:cNvSpPr>
            <a:spLocks noGrp="1"/>
          </p:cNvSpPr>
          <p:nvPr>
            <p:ph type="sldNum" sz="quarter" idx="11"/>
          </p:nvPr>
        </p:nvSpPr>
        <p:spPr/>
        <p:txBody>
          <a:bodyPr/>
          <a:lstStyle/>
          <a:p>
            <a:fld id="{D8658E64-478A-4594-AF15-F58C06F6C9EE}" type="slidenum">
              <a:rPr lang="en-US" smtClean="0"/>
              <a:t>24</a:t>
            </a:fld>
            <a:endParaRPr lang="en-US"/>
          </a:p>
        </p:txBody>
      </p:sp>
    </p:spTree>
    <p:extLst>
      <p:ext uri="{BB962C8B-B14F-4D97-AF65-F5344CB8AC3E}">
        <p14:creationId xmlns:p14="http://schemas.microsoft.com/office/powerpoint/2010/main" val="39737528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Basis of Infrastructure Analysis</a:t>
            </a:r>
            <a:endParaRPr lang="en-US" sz="1600" dirty="0"/>
          </a:p>
        </p:txBody>
      </p:sp>
      <p:sp>
        <p:nvSpPr>
          <p:cNvPr id="3" name="Content Placeholder 2"/>
          <p:cNvSpPr>
            <a:spLocks noGrp="1"/>
          </p:cNvSpPr>
          <p:nvPr>
            <p:ph sz="quarter" idx="10"/>
          </p:nvPr>
        </p:nvSpPr>
        <p:spPr/>
        <p:txBody>
          <a:bodyPr/>
          <a:lstStyle/>
          <a:p>
            <a:r>
              <a:rPr lang="en-US" dirty="0"/>
              <a:t>2017 Public Workshop Feedback</a:t>
            </a:r>
          </a:p>
          <a:p>
            <a:r>
              <a:rPr lang="en-US" dirty="0"/>
              <a:t>Site Observations from 2/8/2017</a:t>
            </a:r>
          </a:p>
          <a:p>
            <a:r>
              <a:rPr lang="en-US" dirty="0"/>
              <a:t>2002 Geotechnical Analysis by Edwards &amp; </a:t>
            </a:r>
            <a:r>
              <a:rPr lang="en-US" dirty="0" err="1"/>
              <a:t>Kelcey</a:t>
            </a:r>
            <a:r>
              <a:rPr lang="en-US" dirty="0"/>
              <a:t> Engineers, Inc (see Appendix C)</a:t>
            </a:r>
          </a:p>
          <a:p>
            <a:r>
              <a:rPr lang="en-US" dirty="0"/>
              <a:t>8/2/2017 Interagency Meeting between VHB, EDC, &amp; NYCDOT</a:t>
            </a:r>
          </a:p>
          <a:p>
            <a:r>
              <a:rPr lang="en-US" dirty="0"/>
              <a:t>9/19/2017 Interagency Meeting between VHB, EDC, NYCDOT, NYCDDC, NV5, &amp; </a:t>
            </a:r>
            <a:r>
              <a:rPr lang="en-US" dirty="0" err="1"/>
              <a:t>Mueser</a:t>
            </a:r>
            <a:r>
              <a:rPr lang="en-US" dirty="0"/>
              <a:t> Rutledge Consulting Engineers</a:t>
            </a:r>
          </a:p>
          <a:p>
            <a:r>
              <a:rPr lang="en-US" dirty="0"/>
              <a:t>Case Study: Linden Place (between 28</a:t>
            </a:r>
            <a:r>
              <a:rPr lang="en-US" baseline="30000" dirty="0"/>
              <a:t>th</a:t>
            </a:r>
            <a:r>
              <a:rPr lang="en-US" dirty="0"/>
              <a:t> &amp; 23</a:t>
            </a:r>
            <a:r>
              <a:rPr lang="en-US" baseline="30000" dirty="0"/>
              <a:t>rd</a:t>
            </a:r>
            <a:r>
              <a:rPr lang="en-US" dirty="0"/>
              <a:t> Ave)</a:t>
            </a:r>
          </a:p>
          <a:p>
            <a:r>
              <a:rPr lang="en-US" dirty="0"/>
              <a:t>Case Study: 132</a:t>
            </a:r>
            <a:r>
              <a:rPr lang="en-US" baseline="30000" dirty="0"/>
              <a:t>nd</a:t>
            </a:r>
            <a:r>
              <a:rPr lang="en-US" dirty="0"/>
              <a:t> Street Extension (between 23</a:t>
            </a:r>
            <a:r>
              <a:rPr lang="en-US" baseline="30000" dirty="0"/>
              <a:t>rd</a:t>
            </a:r>
            <a:r>
              <a:rPr lang="en-US" dirty="0"/>
              <a:t> &amp; 20</a:t>
            </a:r>
            <a:r>
              <a:rPr lang="en-US" baseline="30000" dirty="0"/>
              <a:t>th</a:t>
            </a:r>
            <a:r>
              <a:rPr lang="en-US" dirty="0"/>
              <a:t> Ave)</a:t>
            </a:r>
          </a:p>
          <a:p>
            <a:r>
              <a:rPr lang="en-US" dirty="0"/>
              <a:t>Case Study: 28</a:t>
            </a:r>
            <a:r>
              <a:rPr lang="en-US" baseline="30000" dirty="0"/>
              <a:t>th</a:t>
            </a:r>
            <a:r>
              <a:rPr lang="en-US" dirty="0"/>
              <a:t> Ave (between College Point Blvd &amp; Ulmer St)</a:t>
            </a:r>
          </a:p>
        </p:txBody>
      </p:sp>
      <p:sp>
        <p:nvSpPr>
          <p:cNvPr id="4" name="Slide Number Placeholder 3">
            <a:extLst>
              <a:ext uri="{FF2B5EF4-FFF2-40B4-BE49-F238E27FC236}">
                <a16:creationId xmlns:a16="http://schemas.microsoft.com/office/drawing/2014/main" id="{54B4C021-68B5-474D-A406-6338708E3D12}"/>
              </a:ext>
            </a:extLst>
          </p:cNvPr>
          <p:cNvSpPr>
            <a:spLocks noGrp="1"/>
          </p:cNvSpPr>
          <p:nvPr>
            <p:ph type="sldNum" sz="quarter" idx="11"/>
          </p:nvPr>
        </p:nvSpPr>
        <p:spPr/>
        <p:txBody>
          <a:bodyPr/>
          <a:lstStyle/>
          <a:p>
            <a:fld id="{D8658E64-478A-4594-AF15-F58C06F6C9EE}" type="slidenum">
              <a:rPr lang="en-US" smtClean="0"/>
              <a:t>25</a:t>
            </a:fld>
            <a:endParaRPr lang="en-US"/>
          </a:p>
        </p:txBody>
      </p:sp>
    </p:spTree>
    <p:extLst>
      <p:ext uri="{BB962C8B-B14F-4D97-AF65-F5344CB8AC3E}">
        <p14:creationId xmlns:p14="http://schemas.microsoft.com/office/powerpoint/2010/main" val="17602156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Infrastructure Issues</a:t>
            </a:r>
          </a:p>
        </p:txBody>
      </p:sp>
      <p:sp>
        <p:nvSpPr>
          <p:cNvPr id="3" name="Content Placeholder 2"/>
          <p:cNvSpPr>
            <a:spLocks noGrp="1"/>
          </p:cNvSpPr>
          <p:nvPr>
            <p:ph sz="quarter" idx="10"/>
          </p:nvPr>
        </p:nvSpPr>
        <p:spPr/>
        <p:txBody>
          <a:bodyPr/>
          <a:lstStyle/>
          <a:p>
            <a:r>
              <a:rPr lang="en-US" dirty="0"/>
              <a:t>Poor asphalt conditions </a:t>
            </a:r>
          </a:p>
          <a:p>
            <a:r>
              <a:rPr lang="en-US" dirty="0"/>
              <a:t>Widespread, uneven settlement </a:t>
            </a:r>
          </a:p>
          <a:p>
            <a:pPr lvl="1"/>
            <a:r>
              <a:rPr lang="en-US" dirty="0"/>
              <a:t>Due to presence of organic and compressible soils (especially where historic wetlands and creek have been filled)</a:t>
            </a:r>
          </a:p>
          <a:p>
            <a:r>
              <a:rPr lang="en-US" dirty="0"/>
              <a:t>Protruding utilities within roadways and sidewalks </a:t>
            </a:r>
          </a:p>
          <a:p>
            <a:r>
              <a:rPr lang="en-US" dirty="0"/>
              <a:t>Localized ponding </a:t>
            </a:r>
          </a:p>
          <a:p>
            <a:r>
              <a:rPr lang="en-US" dirty="0"/>
              <a:t>Majority of the College Point Corporate Park study area is within FEMA’s 100-year and 500-year floodplains</a:t>
            </a:r>
          </a:p>
          <a:p>
            <a:endParaRPr lang="en-US" dirty="0"/>
          </a:p>
          <a:p>
            <a:endParaRPr lang="en-US" dirty="0"/>
          </a:p>
          <a:p>
            <a:pPr marL="398462" indent="0">
              <a:buNone/>
            </a:pPr>
            <a:endParaRPr lang="en-US" dirty="0"/>
          </a:p>
          <a:p>
            <a:endParaRPr lang="en-US" dirty="0"/>
          </a:p>
        </p:txBody>
      </p:sp>
      <p:sp>
        <p:nvSpPr>
          <p:cNvPr id="4" name="Slide Number Placeholder 3">
            <a:extLst>
              <a:ext uri="{FF2B5EF4-FFF2-40B4-BE49-F238E27FC236}">
                <a16:creationId xmlns:a16="http://schemas.microsoft.com/office/drawing/2014/main" id="{209EB534-0A23-49CA-A32D-D11EC8497DEF}"/>
              </a:ext>
            </a:extLst>
          </p:cNvPr>
          <p:cNvSpPr>
            <a:spLocks noGrp="1"/>
          </p:cNvSpPr>
          <p:nvPr>
            <p:ph type="sldNum" sz="quarter" idx="11"/>
          </p:nvPr>
        </p:nvSpPr>
        <p:spPr/>
        <p:txBody>
          <a:bodyPr/>
          <a:lstStyle/>
          <a:p>
            <a:fld id="{D8658E64-478A-4594-AF15-F58C06F6C9EE}" type="slidenum">
              <a:rPr lang="en-US" smtClean="0"/>
              <a:t>26</a:t>
            </a:fld>
            <a:endParaRPr lang="en-US"/>
          </a:p>
        </p:txBody>
      </p:sp>
    </p:spTree>
    <p:extLst>
      <p:ext uri="{BB962C8B-B14F-4D97-AF65-F5344CB8AC3E}">
        <p14:creationId xmlns:p14="http://schemas.microsoft.com/office/powerpoint/2010/main" val="135541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98" y="308333"/>
            <a:ext cx="8422105" cy="1143000"/>
          </a:xfrm>
        </p:spPr>
        <p:txBody>
          <a:bodyPr/>
          <a:lstStyle/>
          <a:p>
            <a:r>
              <a:rPr lang="en-US" dirty="0"/>
              <a:t>Consequences of Key Infrastructure Issues</a:t>
            </a:r>
          </a:p>
        </p:txBody>
      </p:sp>
      <p:sp>
        <p:nvSpPr>
          <p:cNvPr id="3" name="Content Placeholder 2"/>
          <p:cNvSpPr>
            <a:spLocks noGrp="1"/>
          </p:cNvSpPr>
          <p:nvPr>
            <p:ph sz="quarter" idx="10"/>
          </p:nvPr>
        </p:nvSpPr>
        <p:spPr>
          <a:xfrm>
            <a:off x="457298" y="1327199"/>
            <a:ext cx="7780614" cy="5264670"/>
          </a:xfrm>
        </p:spPr>
        <p:txBody>
          <a:bodyPr/>
          <a:lstStyle/>
          <a:p>
            <a:r>
              <a:rPr lang="en-US" dirty="0"/>
              <a:t>Deteriorating asphalt and settling throughout the study area has led to significant drainage issues </a:t>
            </a:r>
          </a:p>
          <a:p>
            <a:r>
              <a:rPr lang="en-US" dirty="0"/>
              <a:t>Localized flooding occurs area-wide even during normal storm events</a:t>
            </a:r>
          </a:p>
          <a:p>
            <a:r>
              <a:rPr lang="en-US" dirty="0"/>
              <a:t>Poor roadway conditions cause wear and tear on vehicles</a:t>
            </a:r>
          </a:p>
          <a:p>
            <a:r>
              <a:rPr lang="en-US" dirty="0"/>
              <a:t>The MTA College Point Bus Depot has experienced increased operation and maintenance costs due to poor pavement conditions and sinking facilities</a:t>
            </a:r>
          </a:p>
          <a:p>
            <a:r>
              <a:rPr lang="en-US" dirty="0"/>
              <a:t>Protruding utility manholes are both a nuisance for vehicles and a potential tripping hazard for pedestrians</a:t>
            </a:r>
          </a:p>
          <a:p>
            <a:r>
              <a:rPr lang="en-US" dirty="0">
                <a:solidFill>
                  <a:srgbClr val="595959"/>
                </a:solidFill>
              </a:rPr>
              <a:t>Most access roads through College Point Corporate Park will be inundated in an extreme FEMA flood event since it is within FEMA’s 100- and 500-year floodplains. *</a:t>
            </a:r>
            <a:endParaRPr lang="en-US" sz="1800" dirty="0">
              <a:solidFill>
                <a:srgbClr val="595959"/>
              </a:solidFill>
            </a:endParaRPr>
          </a:p>
          <a:p>
            <a:endParaRPr lang="en-US" sz="1800" dirty="0">
              <a:solidFill>
                <a:srgbClr val="595959"/>
              </a:solidFill>
            </a:endParaRPr>
          </a:p>
          <a:p>
            <a:pPr marL="398462" indent="0">
              <a:buNone/>
            </a:pPr>
            <a:r>
              <a:rPr lang="en-US" sz="1800" dirty="0">
                <a:solidFill>
                  <a:srgbClr val="595959"/>
                </a:solidFill>
              </a:rPr>
              <a:t>* </a:t>
            </a:r>
            <a:r>
              <a:rPr lang="en-US" sz="1400" dirty="0">
                <a:solidFill>
                  <a:srgbClr val="595959"/>
                </a:solidFill>
              </a:rPr>
              <a:t>Per FEMA map, only one route connecting College Point to the rest of the borough (14</a:t>
            </a:r>
            <a:r>
              <a:rPr lang="en-US" sz="1400" baseline="30000" dirty="0">
                <a:solidFill>
                  <a:srgbClr val="595959"/>
                </a:solidFill>
              </a:rPr>
              <a:t>th</a:t>
            </a:r>
            <a:r>
              <a:rPr lang="en-US" sz="1400" dirty="0">
                <a:solidFill>
                  <a:srgbClr val="595959"/>
                </a:solidFill>
              </a:rPr>
              <a:t> Avenue) will be accessible if surrounding area is inundated in an extreme FEMA flood event.</a:t>
            </a:r>
          </a:p>
        </p:txBody>
      </p:sp>
      <p:sp>
        <p:nvSpPr>
          <p:cNvPr id="4" name="Slide Number Placeholder 3">
            <a:extLst>
              <a:ext uri="{FF2B5EF4-FFF2-40B4-BE49-F238E27FC236}">
                <a16:creationId xmlns:a16="http://schemas.microsoft.com/office/drawing/2014/main" id="{209EB534-0A23-49CA-A32D-D11EC8497DEF}"/>
              </a:ext>
            </a:extLst>
          </p:cNvPr>
          <p:cNvSpPr>
            <a:spLocks noGrp="1"/>
          </p:cNvSpPr>
          <p:nvPr>
            <p:ph type="sldNum" sz="quarter" idx="11"/>
          </p:nvPr>
        </p:nvSpPr>
        <p:spPr/>
        <p:txBody>
          <a:bodyPr/>
          <a:lstStyle/>
          <a:p>
            <a:fld id="{D8658E64-478A-4594-AF15-F58C06F6C9EE}" type="slidenum">
              <a:rPr lang="en-US" smtClean="0"/>
              <a:t>27</a:t>
            </a:fld>
            <a:endParaRPr lang="en-US" dirty="0"/>
          </a:p>
        </p:txBody>
      </p:sp>
    </p:spTree>
    <p:extLst>
      <p:ext uri="{BB962C8B-B14F-4D97-AF65-F5344CB8AC3E}">
        <p14:creationId xmlns:p14="http://schemas.microsoft.com/office/powerpoint/2010/main" val="988296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 y="450585"/>
            <a:ext cx="2129051" cy="1143000"/>
          </a:xfrm>
        </p:spPr>
        <p:txBody>
          <a:bodyPr/>
          <a:lstStyle/>
          <a:p>
            <a:r>
              <a:rPr lang="en-US" dirty="0"/>
              <a:t>Study Area  </a:t>
            </a:r>
          </a:p>
        </p:txBody>
      </p:sp>
      <p:pic>
        <p:nvPicPr>
          <p:cNvPr id="4" name="Content Placeholder 3"/>
          <p:cNvPicPr>
            <a:picLocks noGrp="1" noChangeAspect="1"/>
          </p:cNvPicPr>
          <p:nvPr>
            <p:ph sz="quarter" idx="10"/>
          </p:nvPr>
        </p:nvPicPr>
        <p:blipFill>
          <a:blip r:embed="rId3"/>
          <a:stretch>
            <a:fillRect/>
          </a:stretch>
        </p:blipFill>
        <p:spPr>
          <a:xfrm>
            <a:off x="2399971" y="10180"/>
            <a:ext cx="6536388" cy="6677870"/>
          </a:xfrm>
          <a:prstGeom prst="rect">
            <a:avLst/>
          </a:prstGeom>
        </p:spPr>
      </p:pic>
      <p:cxnSp>
        <p:nvCxnSpPr>
          <p:cNvPr id="25" name="Straight Connector 24"/>
          <p:cNvCxnSpPr/>
          <p:nvPr/>
        </p:nvCxnSpPr>
        <p:spPr>
          <a:xfrm>
            <a:off x="5365587" y="3276600"/>
            <a:ext cx="448505" cy="1105234"/>
          </a:xfrm>
          <a:prstGeom prst="line">
            <a:avLst/>
          </a:prstGeom>
          <a:ln w="38100">
            <a:solidFill>
              <a:srgbClr val="00B050">
                <a:alpha val="7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14092" y="4381834"/>
            <a:ext cx="153516" cy="232499"/>
          </a:xfrm>
          <a:prstGeom prst="line">
            <a:avLst/>
          </a:prstGeom>
          <a:ln w="38100">
            <a:solidFill>
              <a:schemeClr val="accent5">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78" idx="0"/>
          </p:cNvCxnSpPr>
          <p:nvPr/>
        </p:nvCxnSpPr>
        <p:spPr>
          <a:xfrm>
            <a:off x="4420781" y="4080933"/>
            <a:ext cx="1874254" cy="25400"/>
          </a:xfrm>
          <a:prstGeom prst="line">
            <a:avLst/>
          </a:prstGeom>
          <a:ln w="38100">
            <a:solidFill>
              <a:srgbClr val="00B050">
                <a:alpha val="7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339826" y="3737547"/>
            <a:ext cx="230800" cy="67885"/>
          </a:xfrm>
          <a:prstGeom prst="line">
            <a:avLst/>
          </a:prstGeom>
          <a:ln w="38100">
            <a:solidFill>
              <a:srgbClr val="00B050">
                <a:alpha val="7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906154" y="3805432"/>
            <a:ext cx="459433" cy="1"/>
          </a:xfrm>
          <a:prstGeom prst="line">
            <a:avLst/>
          </a:prstGeom>
          <a:ln w="38100">
            <a:solidFill>
              <a:srgbClr val="00B050">
                <a:alpha val="70000"/>
              </a:srgbClr>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432103" y="3589867"/>
            <a:ext cx="299830" cy="285615"/>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74" name="Oval 73"/>
          <p:cNvSpPr/>
          <p:nvPr/>
        </p:nvSpPr>
        <p:spPr>
          <a:xfrm>
            <a:off x="5555972" y="4093633"/>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75" name="Oval 74"/>
          <p:cNvSpPr/>
          <p:nvPr/>
        </p:nvSpPr>
        <p:spPr>
          <a:xfrm>
            <a:off x="5408780" y="5114481"/>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76" name="Oval 75"/>
          <p:cNvSpPr/>
          <p:nvPr/>
        </p:nvSpPr>
        <p:spPr>
          <a:xfrm>
            <a:off x="7367839" y="1944010"/>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77" name="Oval 76"/>
          <p:cNvSpPr/>
          <p:nvPr/>
        </p:nvSpPr>
        <p:spPr>
          <a:xfrm>
            <a:off x="7156172" y="1593585"/>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78" name="Oval 77"/>
          <p:cNvSpPr/>
          <p:nvPr/>
        </p:nvSpPr>
        <p:spPr>
          <a:xfrm>
            <a:off x="6149105" y="4106333"/>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sp>
        <p:nvSpPr>
          <p:cNvPr id="3" name="TextBox 2"/>
          <p:cNvSpPr txBox="1"/>
          <p:nvPr/>
        </p:nvSpPr>
        <p:spPr>
          <a:xfrm rot="4327065">
            <a:off x="5698473" y="3373017"/>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Linden Pl</a:t>
            </a:r>
          </a:p>
        </p:txBody>
      </p:sp>
      <p:sp>
        <p:nvSpPr>
          <p:cNvPr id="27" name="TextBox 26"/>
          <p:cNvSpPr txBox="1"/>
          <p:nvPr/>
        </p:nvSpPr>
        <p:spPr>
          <a:xfrm>
            <a:off x="4560268" y="3547491"/>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26</a:t>
            </a:r>
            <a:r>
              <a:rPr lang="en-US" sz="1200" b="1" baseline="30000" dirty="0">
                <a:solidFill>
                  <a:schemeClr val="tx2"/>
                </a:solidFill>
                <a:latin typeface="Segoe UI" panose="020B0502040204020203" pitchFamily="34" charset="0"/>
                <a:ea typeface="Segoe UI" panose="020B0502040204020203" pitchFamily="34" charset="0"/>
                <a:cs typeface="Segoe UI" panose="020B0502040204020203" pitchFamily="34" charset="0"/>
              </a:rPr>
              <a:t>th</a:t>
            </a: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 Ave</a:t>
            </a:r>
          </a:p>
        </p:txBody>
      </p:sp>
      <p:sp>
        <p:nvSpPr>
          <p:cNvPr id="28" name="TextBox 27"/>
          <p:cNvSpPr txBox="1"/>
          <p:nvPr/>
        </p:nvSpPr>
        <p:spPr>
          <a:xfrm>
            <a:off x="4228635" y="3829334"/>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28</a:t>
            </a:r>
            <a:r>
              <a:rPr lang="en-US" sz="1200" b="1" baseline="30000" dirty="0">
                <a:solidFill>
                  <a:schemeClr val="tx2"/>
                </a:solidFill>
                <a:latin typeface="Segoe UI" panose="020B0502040204020203" pitchFamily="34" charset="0"/>
                <a:ea typeface="Segoe UI" panose="020B0502040204020203" pitchFamily="34" charset="0"/>
                <a:cs typeface="Segoe UI" panose="020B0502040204020203" pitchFamily="34" charset="0"/>
              </a:rPr>
              <a:t>th</a:t>
            </a: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 Ave</a:t>
            </a:r>
          </a:p>
        </p:txBody>
      </p:sp>
      <p:sp>
        <p:nvSpPr>
          <p:cNvPr id="29" name="TextBox 28"/>
          <p:cNvSpPr txBox="1"/>
          <p:nvPr/>
        </p:nvSpPr>
        <p:spPr>
          <a:xfrm rot="17530420">
            <a:off x="6493663" y="3028411"/>
            <a:ext cx="1616878"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Whitestone </a:t>
            </a:r>
            <a:r>
              <a:rPr lang="en-US" sz="1200" b="1" dirty="0" err="1">
                <a:latin typeface="Segoe UI" panose="020B0502040204020203" pitchFamily="34" charset="0"/>
                <a:ea typeface="Segoe UI" panose="020B0502040204020203" pitchFamily="34" charset="0"/>
                <a:cs typeface="Segoe UI" panose="020B0502040204020203" pitchFamily="34" charset="0"/>
              </a:rPr>
              <a:t>Expy</a:t>
            </a:r>
            <a:endParaRPr lang="en-US" sz="1200" b="1" dirty="0">
              <a:latin typeface="Segoe UI" panose="020B0502040204020203" pitchFamily="34" charset="0"/>
              <a:ea typeface="Segoe UI" panose="020B0502040204020203" pitchFamily="34" charset="0"/>
              <a:cs typeface="Segoe UI" panose="020B0502040204020203" pitchFamily="34" charset="0"/>
            </a:endParaRPr>
          </a:p>
        </p:txBody>
      </p:sp>
      <p:sp>
        <p:nvSpPr>
          <p:cNvPr id="30" name="TextBox 29"/>
          <p:cNvSpPr txBox="1"/>
          <p:nvPr/>
        </p:nvSpPr>
        <p:spPr>
          <a:xfrm rot="16200000">
            <a:off x="6623692" y="1495819"/>
            <a:ext cx="1064959" cy="276999"/>
          </a:xfrm>
          <a:prstGeom prst="rect">
            <a:avLst/>
          </a:prstGeom>
          <a:noFill/>
        </p:spPr>
        <p:txBody>
          <a:bodyPr wrap="square" rtlCol="0">
            <a:spAutoFit/>
          </a:bodyPr>
          <a:lstStyle/>
          <a:p>
            <a:r>
              <a:rPr lang="en-US" sz="1200" b="1" dirty="0" err="1">
                <a:latin typeface="Segoe UI" panose="020B0502040204020203" pitchFamily="34" charset="0"/>
                <a:ea typeface="Segoe UI" panose="020B0502040204020203" pitchFamily="34" charset="0"/>
                <a:cs typeface="Segoe UI" panose="020B0502040204020203" pitchFamily="34" charset="0"/>
              </a:rPr>
              <a:t>Petracca</a:t>
            </a:r>
            <a:r>
              <a:rPr lang="en-US" sz="1200" b="1" dirty="0">
                <a:latin typeface="Segoe UI" panose="020B0502040204020203" pitchFamily="34" charset="0"/>
                <a:ea typeface="Segoe UI" panose="020B0502040204020203" pitchFamily="34" charset="0"/>
                <a:cs typeface="Segoe UI" panose="020B0502040204020203" pitchFamily="34" charset="0"/>
              </a:rPr>
              <a:t>  Pl.</a:t>
            </a:r>
          </a:p>
        </p:txBody>
      </p:sp>
      <p:sp>
        <p:nvSpPr>
          <p:cNvPr id="33" name="TextBox 32"/>
          <p:cNvSpPr txBox="1"/>
          <p:nvPr/>
        </p:nvSpPr>
        <p:spPr>
          <a:xfrm rot="3965087">
            <a:off x="5202164" y="3609357"/>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Ulmer St</a:t>
            </a:r>
          </a:p>
        </p:txBody>
      </p:sp>
      <p:sp>
        <p:nvSpPr>
          <p:cNvPr id="35" name="TextBox 34"/>
          <p:cNvSpPr txBox="1"/>
          <p:nvPr/>
        </p:nvSpPr>
        <p:spPr>
          <a:xfrm rot="16200000">
            <a:off x="3760071" y="1420761"/>
            <a:ext cx="1064959"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124</a:t>
            </a:r>
            <a:r>
              <a:rPr lang="en-US" sz="1200" b="1" baseline="30000" dirty="0">
                <a:latin typeface="Segoe UI" panose="020B0502040204020203" pitchFamily="34" charset="0"/>
                <a:ea typeface="Segoe UI" panose="020B0502040204020203" pitchFamily="34" charset="0"/>
                <a:cs typeface="Segoe UI" panose="020B0502040204020203" pitchFamily="34" charset="0"/>
              </a:rPr>
              <a:t>th</a:t>
            </a:r>
            <a:r>
              <a:rPr lang="en-US" sz="1200" b="1" dirty="0">
                <a:latin typeface="Segoe UI" panose="020B0502040204020203" pitchFamily="34" charset="0"/>
                <a:ea typeface="Segoe UI" panose="020B0502040204020203" pitchFamily="34" charset="0"/>
                <a:cs typeface="Segoe UI" panose="020B0502040204020203" pitchFamily="34" charset="0"/>
              </a:rPr>
              <a:t> St</a:t>
            </a:r>
          </a:p>
        </p:txBody>
      </p:sp>
      <p:sp>
        <p:nvSpPr>
          <p:cNvPr id="36" name="TextBox 35"/>
          <p:cNvSpPr txBox="1"/>
          <p:nvPr/>
        </p:nvSpPr>
        <p:spPr>
          <a:xfrm>
            <a:off x="6034599" y="1870499"/>
            <a:ext cx="946490"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20</a:t>
            </a:r>
            <a:r>
              <a:rPr lang="en-US" sz="1200" b="1" baseline="30000" dirty="0">
                <a:latin typeface="Segoe UI" panose="020B0502040204020203" pitchFamily="34" charset="0"/>
                <a:ea typeface="Segoe UI" panose="020B0502040204020203" pitchFamily="34" charset="0"/>
                <a:cs typeface="Segoe UI" panose="020B0502040204020203" pitchFamily="34" charset="0"/>
              </a:rPr>
              <a:t>th</a:t>
            </a:r>
            <a:r>
              <a:rPr lang="en-US" sz="1200" b="1" dirty="0">
                <a:latin typeface="Segoe UI" panose="020B0502040204020203" pitchFamily="34" charset="0"/>
                <a:ea typeface="Segoe UI" panose="020B0502040204020203" pitchFamily="34" charset="0"/>
                <a:cs typeface="Segoe UI" panose="020B0502040204020203" pitchFamily="34" charset="0"/>
              </a:rPr>
              <a:t> Ave</a:t>
            </a:r>
          </a:p>
        </p:txBody>
      </p:sp>
      <p:sp>
        <p:nvSpPr>
          <p:cNvPr id="41" name="TextBox 40"/>
          <p:cNvSpPr txBox="1"/>
          <p:nvPr/>
        </p:nvSpPr>
        <p:spPr>
          <a:xfrm>
            <a:off x="7799832" y="5012748"/>
            <a:ext cx="1024127" cy="707886"/>
          </a:xfrm>
          <a:prstGeom prst="rect">
            <a:avLst/>
          </a:prstGeom>
          <a:solidFill>
            <a:schemeClr val="tx1">
              <a:alpha val="70000"/>
            </a:schemeClr>
          </a:solidFill>
        </p:spPr>
        <p:txBody>
          <a:bodyPr wrap="square" rtlCol="0">
            <a:spAutoFit/>
          </a:bodyPr>
          <a:lstStyle/>
          <a:p>
            <a:r>
              <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rPr>
              <a:t>          Photo </a:t>
            </a:r>
          </a:p>
          <a:p>
            <a:r>
              <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rPr>
              <a:t>          Reference</a:t>
            </a:r>
          </a:p>
          <a:p>
            <a:endPar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r>
              <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rPr>
              <a:t>          Worst </a:t>
            </a:r>
          </a:p>
          <a:p>
            <a:r>
              <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rPr>
              <a:t>          Conditions</a:t>
            </a:r>
          </a:p>
        </p:txBody>
      </p:sp>
      <p:sp>
        <p:nvSpPr>
          <p:cNvPr id="44" name="Oval 43"/>
          <p:cNvSpPr/>
          <p:nvPr/>
        </p:nvSpPr>
        <p:spPr>
          <a:xfrm>
            <a:off x="7836693" y="5056325"/>
            <a:ext cx="316692" cy="242531"/>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cxnSp>
        <p:nvCxnSpPr>
          <p:cNvPr id="45" name="Straight Connector 44"/>
          <p:cNvCxnSpPr/>
          <p:nvPr/>
        </p:nvCxnSpPr>
        <p:spPr>
          <a:xfrm>
            <a:off x="7836693" y="5505511"/>
            <a:ext cx="276864" cy="1"/>
          </a:xfrm>
          <a:prstGeom prst="line">
            <a:avLst/>
          </a:prstGeom>
          <a:ln w="38100">
            <a:solidFill>
              <a:srgbClr val="00B050">
                <a:alpha val="70000"/>
              </a:srgb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3112226">
            <a:off x="3948648" y="4537939"/>
            <a:ext cx="1363977"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College Pt. Blvd</a:t>
            </a:r>
          </a:p>
        </p:txBody>
      </p:sp>
      <p:sp>
        <p:nvSpPr>
          <p:cNvPr id="48" name="TextBox 47"/>
          <p:cNvSpPr txBox="1"/>
          <p:nvPr/>
        </p:nvSpPr>
        <p:spPr>
          <a:xfrm>
            <a:off x="4944873" y="4703621"/>
            <a:ext cx="755767"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31</a:t>
            </a:r>
            <a:r>
              <a:rPr lang="en-US" sz="1200" b="1" baseline="30000" dirty="0">
                <a:latin typeface="Segoe UI" panose="020B0502040204020203" pitchFamily="34" charset="0"/>
                <a:ea typeface="Segoe UI" panose="020B0502040204020203" pitchFamily="34" charset="0"/>
                <a:cs typeface="Segoe UI" panose="020B0502040204020203" pitchFamily="34" charset="0"/>
              </a:rPr>
              <a:t>st</a:t>
            </a:r>
            <a:r>
              <a:rPr lang="en-US" sz="1200" b="1" dirty="0">
                <a:latin typeface="Segoe UI" panose="020B0502040204020203" pitchFamily="34" charset="0"/>
                <a:ea typeface="Segoe UI" panose="020B0502040204020203" pitchFamily="34" charset="0"/>
                <a:cs typeface="Segoe UI" panose="020B0502040204020203" pitchFamily="34" charset="0"/>
              </a:rPr>
              <a:t> Ave</a:t>
            </a:r>
          </a:p>
        </p:txBody>
      </p:sp>
      <p:sp>
        <p:nvSpPr>
          <p:cNvPr id="5" name="Slide Number Placeholder 4">
            <a:extLst>
              <a:ext uri="{FF2B5EF4-FFF2-40B4-BE49-F238E27FC236}">
                <a16:creationId xmlns:a16="http://schemas.microsoft.com/office/drawing/2014/main" id="{AD268087-4F69-4C5F-BA29-C5595DC9E4B2}"/>
              </a:ext>
            </a:extLst>
          </p:cNvPr>
          <p:cNvSpPr>
            <a:spLocks noGrp="1"/>
          </p:cNvSpPr>
          <p:nvPr>
            <p:ph type="sldNum" sz="quarter" idx="11"/>
          </p:nvPr>
        </p:nvSpPr>
        <p:spPr>
          <a:xfrm>
            <a:off x="178017" y="6406591"/>
            <a:ext cx="2057400" cy="365125"/>
          </a:xfrm>
        </p:spPr>
        <p:txBody>
          <a:bodyPr/>
          <a:lstStyle/>
          <a:p>
            <a:pPr algn="l"/>
            <a:fld id="{D8658E64-478A-4594-AF15-F58C06F6C9EE}" type="slidenum">
              <a:rPr lang="en-US" smtClean="0"/>
              <a:pPr algn="l"/>
              <a:t>28</a:t>
            </a:fld>
            <a:endParaRPr lang="en-US" dirty="0"/>
          </a:p>
        </p:txBody>
      </p:sp>
    </p:spTree>
    <p:extLst>
      <p:ext uri="{BB962C8B-B14F-4D97-AF65-F5344CB8AC3E}">
        <p14:creationId xmlns:p14="http://schemas.microsoft.com/office/powerpoint/2010/main" val="5285302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4563991" y="143045"/>
            <a:ext cx="4307815" cy="3230862"/>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4497" y="3431877"/>
            <a:ext cx="4307309" cy="323048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816" y="143773"/>
            <a:ext cx="4307306" cy="323048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816" y="3431879"/>
            <a:ext cx="4307306" cy="3230480"/>
          </a:xfrm>
          <a:prstGeom prst="rect">
            <a:avLst/>
          </a:prstGeom>
        </p:spPr>
      </p:pic>
      <p:sp>
        <p:nvSpPr>
          <p:cNvPr id="15" name="Title 1"/>
          <p:cNvSpPr txBox="1">
            <a:spLocks/>
          </p:cNvSpPr>
          <p:nvPr/>
        </p:nvSpPr>
        <p:spPr bwMode="auto">
          <a:xfrm>
            <a:off x="216816" y="6193410"/>
            <a:ext cx="4307306" cy="468949"/>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Ulmer &amp; 26</a:t>
            </a:r>
            <a:r>
              <a:rPr lang="en-US" sz="2200" baseline="30000" dirty="0">
                <a:solidFill>
                  <a:schemeClr val="bg1"/>
                </a:solidFill>
              </a:rPr>
              <a:t>th</a:t>
            </a:r>
            <a:r>
              <a:rPr lang="en-US" sz="2200" dirty="0">
                <a:solidFill>
                  <a:schemeClr val="bg1"/>
                </a:solidFill>
              </a:rPr>
              <a:t> Ave.</a:t>
            </a:r>
          </a:p>
        </p:txBody>
      </p:sp>
      <p:sp>
        <p:nvSpPr>
          <p:cNvPr id="17" name="Title 1"/>
          <p:cNvSpPr txBox="1">
            <a:spLocks/>
          </p:cNvSpPr>
          <p:nvPr/>
        </p:nvSpPr>
        <p:spPr bwMode="auto">
          <a:xfrm>
            <a:off x="216816" y="2904958"/>
            <a:ext cx="4307306" cy="468949"/>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Ulmer &amp; 26</a:t>
            </a:r>
            <a:r>
              <a:rPr lang="en-US" sz="2200" baseline="30000" dirty="0">
                <a:solidFill>
                  <a:schemeClr val="bg1"/>
                </a:solidFill>
              </a:rPr>
              <a:t>th</a:t>
            </a:r>
            <a:r>
              <a:rPr lang="en-US" sz="2200" dirty="0">
                <a:solidFill>
                  <a:schemeClr val="bg1"/>
                </a:solidFill>
              </a:rPr>
              <a:t> Ave.</a:t>
            </a:r>
          </a:p>
        </p:txBody>
      </p:sp>
      <p:sp>
        <p:nvSpPr>
          <p:cNvPr id="18" name="Title 1"/>
          <p:cNvSpPr txBox="1">
            <a:spLocks/>
          </p:cNvSpPr>
          <p:nvPr/>
        </p:nvSpPr>
        <p:spPr bwMode="auto">
          <a:xfrm>
            <a:off x="4564245" y="2904957"/>
            <a:ext cx="4307306" cy="468949"/>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Whitestone </a:t>
            </a:r>
            <a:r>
              <a:rPr lang="en-US" sz="2200" dirty="0" err="1">
                <a:solidFill>
                  <a:schemeClr val="bg1"/>
                </a:solidFill>
              </a:rPr>
              <a:t>Expy</a:t>
            </a:r>
            <a:r>
              <a:rPr lang="en-US" sz="2200" dirty="0">
                <a:solidFill>
                  <a:schemeClr val="bg1"/>
                </a:solidFill>
              </a:rPr>
              <a:t> Ponding</a:t>
            </a:r>
          </a:p>
        </p:txBody>
      </p:sp>
      <p:sp>
        <p:nvSpPr>
          <p:cNvPr id="19" name="Title 1"/>
          <p:cNvSpPr txBox="1">
            <a:spLocks/>
          </p:cNvSpPr>
          <p:nvPr/>
        </p:nvSpPr>
        <p:spPr bwMode="auto">
          <a:xfrm>
            <a:off x="4564245" y="6193410"/>
            <a:ext cx="4307306" cy="468949"/>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Ulmer &amp; 28</a:t>
            </a:r>
            <a:r>
              <a:rPr lang="en-US" sz="2200" baseline="30000" dirty="0">
                <a:solidFill>
                  <a:schemeClr val="bg1"/>
                </a:solidFill>
              </a:rPr>
              <a:t>th</a:t>
            </a:r>
            <a:r>
              <a:rPr lang="en-US" sz="2200" dirty="0">
                <a:solidFill>
                  <a:schemeClr val="bg1"/>
                </a:solidFill>
              </a:rPr>
              <a:t> Ave.</a:t>
            </a:r>
          </a:p>
        </p:txBody>
      </p:sp>
      <p:sp>
        <p:nvSpPr>
          <p:cNvPr id="20" name="Title 1"/>
          <p:cNvSpPr>
            <a:spLocks noGrp="1"/>
          </p:cNvSpPr>
          <p:nvPr>
            <p:ph type="title"/>
          </p:nvPr>
        </p:nvSpPr>
        <p:spPr>
          <a:xfrm>
            <a:off x="216816" y="143046"/>
            <a:ext cx="8654735" cy="526258"/>
          </a:xfrm>
          <a:solidFill>
            <a:schemeClr val="tx1"/>
          </a:solidFill>
        </p:spPr>
        <p:txBody>
          <a:bodyPr/>
          <a:lstStyle/>
          <a:p>
            <a:r>
              <a:rPr lang="en-US" dirty="0">
                <a:solidFill>
                  <a:schemeClr val="bg1"/>
                </a:solidFill>
              </a:rPr>
              <a:t>             Poor Asphalt Conditions</a:t>
            </a:r>
          </a:p>
        </p:txBody>
      </p:sp>
      <p:sp>
        <p:nvSpPr>
          <p:cNvPr id="12" name="Oval 11"/>
          <p:cNvSpPr/>
          <p:nvPr/>
        </p:nvSpPr>
        <p:spPr>
          <a:xfrm>
            <a:off x="4705666" y="6289427"/>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14" name="Oval 13"/>
          <p:cNvSpPr/>
          <p:nvPr/>
        </p:nvSpPr>
        <p:spPr>
          <a:xfrm>
            <a:off x="335726" y="3000974"/>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16" name="Oval 15"/>
          <p:cNvSpPr/>
          <p:nvPr/>
        </p:nvSpPr>
        <p:spPr>
          <a:xfrm>
            <a:off x="335726" y="6289427"/>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21" name="Oval 20"/>
          <p:cNvSpPr/>
          <p:nvPr/>
        </p:nvSpPr>
        <p:spPr>
          <a:xfrm>
            <a:off x="4705666" y="2987520"/>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2" name="Slide Number Placeholder 1">
            <a:extLst>
              <a:ext uri="{FF2B5EF4-FFF2-40B4-BE49-F238E27FC236}">
                <a16:creationId xmlns:a16="http://schemas.microsoft.com/office/drawing/2014/main" id="{65682BF1-ACDC-40DB-A86A-C6BA490C3C36}"/>
              </a:ext>
            </a:extLst>
          </p:cNvPr>
          <p:cNvSpPr>
            <a:spLocks noGrp="1"/>
          </p:cNvSpPr>
          <p:nvPr>
            <p:ph type="sldNum" sz="quarter" idx="11"/>
          </p:nvPr>
        </p:nvSpPr>
        <p:spPr/>
        <p:txBody>
          <a:bodyPr/>
          <a:lstStyle/>
          <a:p>
            <a:fld id="{D8658E64-478A-4594-AF15-F58C06F6C9EE}" type="slidenum">
              <a:rPr lang="en-US"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2960426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Goals</a:t>
            </a:r>
          </a:p>
        </p:txBody>
      </p:sp>
      <p:sp>
        <p:nvSpPr>
          <p:cNvPr id="3" name="Content Placeholder 2"/>
          <p:cNvSpPr>
            <a:spLocks noGrp="1"/>
          </p:cNvSpPr>
          <p:nvPr>
            <p:ph sz="quarter" idx="10"/>
          </p:nvPr>
        </p:nvSpPr>
        <p:spPr/>
        <p:txBody>
          <a:bodyPr/>
          <a:lstStyle/>
          <a:p>
            <a:r>
              <a:rPr lang="en-US" dirty="0"/>
              <a:t>Develop low-cost, readily-implementable short-term improvements</a:t>
            </a:r>
          </a:p>
          <a:p>
            <a:r>
              <a:rPr lang="en-US" dirty="0"/>
              <a:t>Develop longer-term improvements that require significantly greater capital investment and planning, but can provide more substantial transportation and infrastructure solutions</a:t>
            </a:r>
          </a:p>
          <a:p>
            <a:r>
              <a:rPr lang="en-US" dirty="0"/>
              <a:t>Concentrate on problem and opportunity corridors such as 20</a:t>
            </a:r>
            <a:r>
              <a:rPr lang="en-US" baseline="30000" dirty="0"/>
              <a:t>th</a:t>
            </a:r>
            <a:r>
              <a:rPr lang="en-US" dirty="0"/>
              <a:t> Avenue, College Point Boulevard, Linden Place, Ulmer Street, and the Whitestone Expressway Service Roads</a:t>
            </a:r>
          </a:p>
          <a:p>
            <a:r>
              <a:rPr lang="en-US" dirty="0"/>
              <a:t>Focus on safety problems within the study area aligning with Citywide Vision Zero goals</a:t>
            </a:r>
          </a:p>
          <a:p>
            <a:r>
              <a:rPr lang="en-US" dirty="0"/>
              <a:t>Identify locations where street redesign and reconstruction   may be warranted; identify proposed improvements</a:t>
            </a:r>
          </a:p>
        </p:txBody>
      </p:sp>
      <p:sp>
        <p:nvSpPr>
          <p:cNvPr id="4" name="Slide Number Placeholder 3">
            <a:extLst>
              <a:ext uri="{FF2B5EF4-FFF2-40B4-BE49-F238E27FC236}">
                <a16:creationId xmlns:a16="http://schemas.microsoft.com/office/drawing/2014/main" id="{47B1CDFA-FFA7-4259-AE29-955D2D3DFC6D}"/>
              </a:ext>
            </a:extLst>
          </p:cNvPr>
          <p:cNvSpPr>
            <a:spLocks noGrp="1"/>
          </p:cNvSpPr>
          <p:nvPr>
            <p:ph type="sldNum" sz="quarter" idx="11"/>
          </p:nvPr>
        </p:nvSpPr>
        <p:spPr/>
        <p:txBody>
          <a:bodyPr/>
          <a:lstStyle/>
          <a:p>
            <a:fld id="{D8658E64-478A-4594-AF15-F58C06F6C9EE}" type="slidenum">
              <a:rPr lang="en-US" smtClean="0"/>
              <a:t>3</a:t>
            </a:fld>
            <a:endParaRPr lang="en-US"/>
          </a:p>
        </p:txBody>
      </p:sp>
    </p:spTree>
    <p:extLst>
      <p:ext uri="{BB962C8B-B14F-4D97-AF65-F5344CB8AC3E}">
        <p14:creationId xmlns:p14="http://schemas.microsoft.com/office/powerpoint/2010/main" val="17094446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2334" y="1337433"/>
            <a:ext cx="3721789" cy="4962386"/>
          </a:xfrm>
          <a:prstGeom prst="rect">
            <a:avLst/>
          </a:prstGeom>
        </p:spPr>
      </p:pic>
      <p:pic>
        <p:nvPicPr>
          <p:cNvPr id="10" name="Content Placeholder 4"/>
          <p:cNvPicPr>
            <a:picLocks noGrp="1" noChangeAspect="1"/>
          </p:cNvPicPr>
          <p:nvPr>
            <p:ph sz="quarter" idx="10"/>
          </p:nvPr>
        </p:nvPicPr>
        <p:blipFill>
          <a:blip r:embed="rId3" cstate="print">
            <a:extLst>
              <a:ext uri="{28A0092B-C50C-407E-A947-70E740481C1C}">
                <a14:useLocalDpi xmlns:a14="http://schemas.microsoft.com/office/drawing/2010/main" val="0"/>
              </a:ext>
            </a:extLst>
          </a:blip>
          <a:stretch>
            <a:fillRect/>
          </a:stretch>
        </p:blipFill>
        <p:spPr>
          <a:xfrm>
            <a:off x="799258" y="1337433"/>
            <a:ext cx="3721287" cy="4962386"/>
          </a:xfrm>
        </p:spPr>
      </p:pic>
      <p:sp>
        <p:nvSpPr>
          <p:cNvPr id="11" name="Title 1"/>
          <p:cNvSpPr txBox="1">
            <a:spLocks/>
          </p:cNvSpPr>
          <p:nvPr/>
        </p:nvSpPr>
        <p:spPr bwMode="auto">
          <a:xfrm>
            <a:off x="799258" y="557825"/>
            <a:ext cx="7684865" cy="526258"/>
          </a:xfrm>
          <a:prstGeom prst="rect">
            <a:avLst/>
          </a:prstGeom>
          <a:solidFill>
            <a:schemeClr val="tx1"/>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dirty="0">
                <a:solidFill>
                  <a:schemeClr val="bg1"/>
                </a:solidFill>
              </a:rPr>
              <a:t>         Settlement &amp; Ponding Issues</a:t>
            </a:r>
          </a:p>
        </p:txBody>
      </p:sp>
      <p:sp>
        <p:nvSpPr>
          <p:cNvPr id="13" name="Title 1"/>
          <p:cNvSpPr txBox="1">
            <a:spLocks/>
          </p:cNvSpPr>
          <p:nvPr/>
        </p:nvSpPr>
        <p:spPr bwMode="auto">
          <a:xfrm>
            <a:off x="799258" y="5830870"/>
            <a:ext cx="3721287" cy="468949"/>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Ulmer &amp; 26</a:t>
            </a:r>
            <a:r>
              <a:rPr lang="en-US" sz="2200" baseline="30000" dirty="0">
                <a:solidFill>
                  <a:schemeClr val="bg1"/>
                </a:solidFill>
              </a:rPr>
              <a:t>th</a:t>
            </a:r>
            <a:r>
              <a:rPr lang="en-US" sz="2200" dirty="0">
                <a:solidFill>
                  <a:schemeClr val="bg1"/>
                </a:solidFill>
              </a:rPr>
              <a:t> Ave.</a:t>
            </a:r>
          </a:p>
        </p:txBody>
      </p:sp>
      <p:sp>
        <p:nvSpPr>
          <p:cNvPr id="14" name="Title 1"/>
          <p:cNvSpPr txBox="1">
            <a:spLocks/>
          </p:cNvSpPr>
          <p:nvPr/>
        </p:nvSpPr>
        <p:spPr bwMode="auto">
          <a:xfrm>
            <a:off x="4762836" y="5830869"/>
            <a:ext cx="3721287" cy="468949"/>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Ulmer &amp; 26</a:t>
            </a:r>
            <a:r>
              <a:rPr lang="en-US" sz="2200" baseline="30000" dirty="0">
                <a:solidFill>
                  <a:schemeClr val="bg1"/>
                </a:solidFill>
              </a:rPr>
              <a:t>th</a:t>
            </a:r>
            <a:r>
              <a:rPr lang="en-US" sz="2200" dirty="0">
                <a:solidFill>
                  <a:schemeClr val="bg1"/>
                </a:solidFill>
              </a:rPr>
              <a:t> Ave.</a:t>
            </a:r>
          </a:p>
        </p:txBody>
      </p:sp>
      <p:sp>
        <p:nvSpPr>
          <p:cNvPr id="8" name="Oval 7"/>
          <p:cNvSpPr/>
          <p:nvPr/>
        </p:nvSpPr>
        <p:spPr>
          <a:xfrm>
            <a:off x="941639" y="5926886"/>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9" name="Oval 8"/>
          <p:cNvSpPr/>
          <p:nvPr/>
        </p:nvSpPr>
        <p:spPr>
          <a:xfrm>
            <a:off x="4971772" y="5926886"/>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2" name="Slide Number Placeholder 1">
            <a:extLst>
              <a:ext uri="{FF2B5EF4-FFF2-40B4-BE49-F238E27FC236}">
                <a16:creationId xmlns:a16="http://schemas.microsoft.com/office/drawing/2014/main" id="{FB2AA6C9-69BA-4C29-A4F7-DCFA5EDF2AB0}"/>
              </a:ext>
            </a:extLst>
          </p:cNvPr>
          <p:cNvSpPr>
            <a:spLocks noGrp="1"/>
          </p:cNvSpPr>
          <p:nvPr>
            <p:ph type="sldNum" sz="quarter" idx="11"/>
          </p:nvPr>
        </p:nvSpPr>
        <p:spPr/>
        <p:txBody>
          <a:bodyPr/>
          <a:lstStyle/>
          <a:p>
            <a:fld id="{D8658E64-478A-4594-AF15-F58C06F6C9EE}" type="slidenum">
              <a:rPr lang="en-US" smtClean="0"/>
              <a:t>30</a:t>
            </a:fld>
            <a:endParaRPr lang="en-US"/>
          </a:p>
        </p:txBody>
      </p:sp>
    </p:spTree>
    <p:extLst>
      <p:ext uri="{BB962C8B-B14F-4D97-AF65-F5344CB8AC3E}">
        <p14:creationId xmlns:p14="http://schemas.microsoft.com/office/powerpoint/2010/main" val="42882197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A725F4-93E5-4F32-BFE2-4AB4C49F60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4353" y="1018065"/>
            <a:ext cx="4003712" cy="5338284"/>
          </a:xfrm>
          <a:prstGeom prst="rect">
            <a:avLst/>
          </a:prstGeom>
        </p:spPr>
      </p:pic>
      <p:pic>
        <p:nvPicPr>
          <p:cNvPr id="12" name="Content Placeholder 4">
            <a:extLst>
              <a:ext uri="{FF2B5EF4-FFF2-40B4-BE49-F238E27FC236}">
                <a16:creationId xmlns:a16="http://schemas.microsoft.com/office/drawing/2014/main" id="{1E3490BA-D209-49FE-B2DD-E6C30C966112}"/>
              </a:ext>
            </a:extLst>
          </p:cNvPr>
          <p:cNvPicPr>
            <a:picLocks noGrp="1" noChangeAspect="1"/>
          </p:cNvPicPr>
          <p:nvPr>
            <p:ph sz="quarter" idx="10"/>
          </p:nvPr>
        </p:nvPicPr>
        <p:blipFill>
          <a:blip r:embed="rId4" cstate="print">
            <a:extLst>
              <a:ext uri="{28A0092B-C50C-407E-A947-70E740481C1C}">
                <a14:useLocalDpi xmlns:a14="http://schemas.microsoft.com/office/drawing/2010/main" val="0"/>
              </a:ext>
            </a:extLst>
          </a:blip>
          <a:stretch>
            <a:fillRect/>
          </a:stretch>
        </p:blipFill>
        <p:spPr>
          <a:xfrm>
            <a:off x="421937" y="1018065"/>
            <a:ext cx="4006659" cy="5338284"/>
          </a:xfrm>
        </p:spPr>
      </p:pic>
      <p:sp>
        <p:nvSpPr>
          <p:cNvPr id="11" name="Title 1"/>
          <p:cNvSpPr txBox="1">
            <a:spLocks/>
          </p:cNvSpPr>
          <p:nvPr/>
        </p:nvSpPr>
        <p:spPr bwMode="auto">
          <a:xfrm>
            <a:off x="405853" y="317762"/>
            <a:ext cx="8302212" cy="526258"/>
          </a:xfrm>
          <a:prstGeom prst="rect">
            <a:avLst/>
          </a:prstGeom>
          <a:solidFill>
            <a:schemeClr val="tx1"/>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dirty="0">
                <a:solidFill>
                  <a:schemeClr val="bg1"/>
                </a:solidFill>
              </a:rPr>
              <a:t>Affected Utilities &amp; Pavement Conditions</a:t>
            </a:r>
          </a:p>
        </p:txBody>
      </p:sp>
      <p:sp>
        <p:nvSpPr>
          <p:cNvPr id="13" name="Title 1"/>
          <p:cNvSpPr txBox="1">
            <a:spLocks/>
          </p:cNvSpPr>
          <p:nvPr/>
        </p:nvSpPr>
        <p:spPr bwMode="auto">
          <a:xfrm>
            <a:off x="421937" y="5887400"/>
            <a:ext cx="4006659" cy="468949"/>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20</a:t>
            </a:r>
            <a:r>
              <a:rPr lang="en-US" sz="2200" baseline="30000" dirty="0">
                <a:solidFill>
                  <a:schemeClr val="bg1"/>
                </a:solidFill>
              </a:rPr>
              <a:t>th</a:t>
            </a:r>
            <a:r>
              <a:rPr lang="en-US" sz="2200" dirty="0">
                <a:solidFill>
                  <a:schemeClr val="bg1"/>
                </a:solidFill>
              </a:rPr>
              <a:t> Ave</a:t>
            </a:r>
          </a:p>
        </p:txBody>
      </p:sp>
      <p:sp>
        <p:nvSpPr>
          <p:cNvPr id="14" name="Title 1"/>
          <p:cNvSpPr txBox="1">
            <a:spLocks/>
          </p:cNvSpPr>
          <p:nvPr/>
        </p:nvSpPr>
        <p:spPr bwMode="auto">
          <a:xfrm>
            <a:off x="4704353" y="5887399"/>
            <a:ext cx="4003712" cy="468950"/>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err="1">
                <a:solidFill>
                  <a:schemeClr val="bg1"/>
                </a:solidFill>
              </a:rPr>
              <a:t>Petracca</a:t>
            </a:r>
            <a:r>
              <a:rPr lang="en-US" sz="2200" dirty="0">
                <a:solidFill>
                  <a:schemeClr val="bg1"/>
                </a:solidFill>
              </a:rPr>
              <a:t> Pl.*</a:t>
            </a:r>
          </a:p>
        </p:txBody>
      </p:sp>
      <p:sp>
        <p:nvSpPr>
          <p:cNvPr id="2" name="Slide Number Placeholder 1">
            <a:extLst>
              <a:ext uri="{FF2B5EF4-FFF2-40B4-BE49-F238E27FC236}">
                <a16:creationId xmlns:a16="http://schemas.microsoft.com/office/drawing/2014/main" id="{FB2AA6C9-69BA-4C29-A4F7-DCFA5EDF2AB0}"/>
              </a:ext>
            </a:extLst>
          </p:cNvPr>
          <p:cNvSpPr>
            <a:spLocks noGrp="1"/>
          </p:cNvSpPr>
          <p:nvPr>
            <p:ph type="sldNum" sz="quarter" idx="11"/>
          </p:nvPr>
        </p:nvSpPr>
        <p:spPr/>
        <p:txBody>
          <a:bodyPr/>
          <a:lstStyle/>
          <a:p>
            <a:fld id="{D8658E64-478A-4594-AF15-F58C06F6C9EE}" type="slidenum">
              <a:rPr lang="en-US" smtClean="0"/>
              <a:t>31</a:t>
            </a:fld>
            <a:endParaRPr lang="en-US" dirty="0"/>
          </a:p>
        </p:txBody>
      </p:sp>
      <p:sp>
        <p:nvSpPr>
          <p:cNvPr id="16" name="Oval 15">
            <a:extLst>
              <a:ext uri="{FF2B5EF4-FFF2-40B4-BE49-F238E27FC236}">
                <a16:creationId xmlns:a16="http://schemas.microsoft.com/office/drawing/2014/main" id="{44221F8C-0052-4CE5-B7AA-ECC6328421AA}"/>
              </a:ext>
            </a:extLst>
          </p:cNvPr>
          <p:cNvSpPr/>
          <p:nvPr/>
        </p:nvSpPr>
        <p:spPr>
          <a:xfrm>
            <a:off x="622860" y="5983417"/>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17" name="Content Placeholder 2">
            <a:extLst>
              <a:ext uri="{FF2B5EF4-FFF2-40B4-BE49-F238E27FC236}">
                <a16:creationId xmlns:a16="http://schemas.microsoft.com/office/drawing/2014/main" id="{A5758A61-89DF-48A3-BE25-3B8569D70A06}"/>
              </a:ext>
            </a:extLst>
          </p:cNvPr>
          <p:cNvSpPr txBox="1">
            <a:spLocks/>
          </p:cNvSpPr>
          <p:nvPr/>
        </p:nvSpPr>
        <p:spPr bwMode="auto">
          <a:xfrm>
            <a:off x="136477" y="6452366"/>
            <a:ext cx="6984224" cy="4077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Font typeface="Wingdings" pitchFamily="2" charset="2"/>
              <a:buNone/>
            </a:pPr>
            <a:r>
              <a:rPr lang="en-US" sz="1200" dirty="0"/>
              <a:t>*Similar issues are occurring on private properties in the surrounding area. </a:t>
            </a:r>
          </a:p>
        </p:txBody>
      </p:sp>
      <p:sp>
        <p:nvSpPr>
          <p:cNvPr id="18" name="Oval 17">
            <a:extLst>
              <a:ext uri="{FF2B5EF4-FFF2-40B4-BE49-F238E27FC236}">
                <a16:creationId xmlns:a16="http://schemas.microsoft.com/office/drawing/2014/main" id="{5BBB5129-BA62-47C1-8B70-6502DC5595AA}"/>
              </a:ext>
            </a:extLst>
          </p:cNvPr>
          <p:cNvSpPr/>
          <p:nvPr/>
        </p:nvSpPr>
        <p:spPr>
          <a:xfrm>
            <a:off x="4920972" y="5983417"/>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265222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91" y="1271089"/>
            <a:ext cx="4382756" cy="486501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5183" y="1271089"/>
            <a:ext cx="4376431" cy="4865016"/>
          </a:xfrm>
          <a:prstGeom prst="rect">
            <a:avLst/>
          </a:prstGeom>
        </p:spPr>
      </p:pic>
      <p:sp>
        <p:nvSpPr>
          <p:cNvPr id="12" name="Title 1"/>
          <p:cNvSpPr>
            <a:spLocks noGrp="1"/>
          </p:cNvSpPr>
          <p:nvPr>
            <p:ph type="title"/>
          </p:nvPr>
        </p:nvSpPr>
        <p:spPr>
          <a:xfrm>
            <a:off x="129391" y="5633242"/>
            <a:ext cx="4382756" cy="503108"/>
          </a:xfrm>
          <a:solidFill>
            <a:schemeClr val="bg1">
              <a:alpha val="50000"/>
            </a:schemeClr>
          </a:solidFill>
        </p:spPr>
        <p:txBody>
          <a:bodyPr/>
          <a:lstStyle/>
          <a:p>
            <a:r>
              <a:rPr lang="en-US" sz="2200" dirty="0" err="1">
                <a:solidFill>
                  <a:schemeClr val="bg1"/>
                </a:solidFill>
              </a:rPr>
              <a:t>Petracca</a:t>
            </a:r>
            <a:r>
              <a:rPr lang="en-US" sz="2200" dirty="0">
                <a:solidFill>
                  <a:schemeClr val="bg1"/>
                </a:solidFill>
              </a:rPr>
              <a:t> Pl. Ponding*</a:t>
            </a:r>
          </a:p>
        </p:txBody>
      </p:sp>
      <p:sp>
        <p:nvSpPr>
          <p:cNvPr id="15" name="Title 1"/>
          <p:cNvSpPr txBox="1">
            <a:spLocks/>
          </p:cNvSpPr>
          <p:nvPr/>
        </p:nvSpPr>
        <p:spPr bwMode="auto">
          <a:xfrm>
            <a:off x="4608387" y="5628349"/>
            <a:ext cx="4431248" cy="503108"/>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Multiplex Ponding</a:t>
            </a:r>
          </a:p>
        </p:txBody>
      </p:sp>
      <p:sp>
        <p:nvSpPr>
          <p:cNvPr id="16" name="Title 1"/>
          <p:cNvSpPr txBox="1">
            <a:spLocks/>
          </p:cNvSpPr>
          <p:nvPr/>
        </p:nvSpPr>
        <p:spPr bwMode="auto">
          <a:xfrm>
            <a:off x="129391" y="440529"/>
            <a:ext cx="8892223" cy="526258"/>
          </a:xfrm>
          <a:prstGeom prst="rect">
            <a:avLst/>
          </a:prstGeom>
          <a:solidFill>
            <a:schemeClr val="tx1"/>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dirty="0">
                <a:solidFill>
                  <a:schemeClr val="bg1"/>
                </a:solidFill>
              </a:rPr>
              <a:t>                    Localized Ponding</a:t>
            </a:r>
          </a:p>
        </p:txBody>
      </p:sp>
      <p:sp>
        <p:nvSpPr>
          <p:cNvPr id="18" name="Oval 17"/>
          <p:cNvSpPr/>
          <p:nvPr/>
        </p:nvSpPr>
        <p:spPr>
          <a:xfrm>
            <a:off x="321940" y="5746339"/>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19" name="Oval 18"/>
          <p:cNvSpPr/>
          <p:nvPr/>
        </p:nvSpPr>
        <p:spPr>
          <a:xfrm>
            <a:off x="4835378" y="5741446"/>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sp>
        <p:nvSpPr>
          <p:cNvPr id="20" name="Content Placeholder 2">
            <a:extLst>
              <a:ext uri="{FF2B5EF4-FFF2-40B4-BE49-F238E27FC236}">
                <a16:creationId xmlns:a16="http://schemas.microsoft.com/office/drawing/2014/main" id="{130312EC-DCA0-4C6A-8AE3-9027AD106D16}"/>
              </a:ext>
            </a:extLst>
          </p:cNvPr>
          <p:cNvSpPr txBox="1">
            <a:spLocks/>
          </p:cNvSpPr>
          <p:nvPr/>
        </p:nvSpPr>
        <p:spPr bwMode="auto">
          <a:xfrm>
            <a:off x="0" y="6332502"/>
            <a:ext cx="6984224" cy="32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Font typeface="Wingdings" pitchFamily="2" charset="2"/>
              <a:buNone/>
            </a:pPr>
            <a:r>
              <a:rPr lang="en-US" sz="1200" dirty="0"/>
              <a:t>*Similar issues are occurring on private property in the surrounding area. </a:t>
            </a:r>
          </a:p>
        </p:txBody>
      </p:sp>
      <p:sp>
        <p:nvSpPr>
          <p:cNvPr id="21" name="Slide Number Placeholder 1">
            <a:extLst>
              <a:ext uri="{FF2B5EF4-FFF2-40B4-BE49-F238E27FC236}">
                <a16:creationId xmlns:a16="http://schemas.microsoft.com/office/drawing/2014/main" id="{9D258235-7746-4AE2-82CF-F42E3700A095}"/>
              </a:ext>
            </a:extLst>
          </p:cNvPr>
          <p:cNvSpPr>
            <a:spLocks noGrp="1"/>
          </p:cNvSpPr>
          <p:nvPr>
            <p:ph type="sldNum" sz="quarter" idx="11"/>
          </p:nvPr>
        </p:nvSpPr>
        <p:spPr>
          <a:xfrm>
            <a:off x="6457950" y="6356350"/>
            <a:ext cx="2057400" cy="365125"/>
          </a:xfrm>
        </p:spPr>
        <p:txBody>
          <a:bodyPr/>
          <a:lstStyle/>
          <a:p>
            <a:fld id="{D8658E64-478A-4594-AF15-F58C06F6C9EE}" type="slidenum">
              <a:rPr lang="en-US" smtClean="0"/>
              <a:t>32</a:t>
            </a:fld>
            <a:endParaRPr lang="en-US" dirty="0"/>
          </a:p>
        </p:txBody>
      </p:sp>
    </p:spTree>
    <p:extLst>
      <p:ext uri="{BB962C8B-B14F-4D97-AF65-F5344CB8AC3E}">
        <p14:creationId xmlns:p14="http://schemas.microsoft.com/office/powerpoint/2010/main" val="33675487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Causes of Infrastructure Issues</a:t>
            </a:r>
          </a:p>
        </p:txBody>
      </p:sp>
      <p:sp>
        <p:nvSpPr>
          <p:cNvPr id="3" name="Content Placeholder 2"/>
          <p:cNvSpPr>
            <a:spLocks noGrp="1"/>
          </p:cNvSpPr>
          <p:nvPr>
            <p:ph sz="quarter" idx="10"/>
          </p:nvPr>
        </p:nvSpPr>
        <p:spPr>
          <a:xfrm>
            <a:off x="457298" y="1349573"/>
            <a:ext cx="7780614" cy="4035875"/>
          </a:xfrm>
        </p:spPr>
        <p:txBody>
          <a:bodyPr/>
          <a:lstStyle/>
          <a:p>
            <a:r>
              <a:rPr lang="en-US" dirty="0"/>
              <a:t>Settlement may be the root cause of the majority of the infrastructure issues. </a:t>
            </a:r>
          </a:p>
          <a:p>
            <a:pPr lvl="1"/>
            <a:r>
              <a:rPr lang="en-US" dirty="0"/>
              <a:t>This is based on 2017 site observations and review of past geotechnical information (2002).</a:t>
            </a:r>
          </a:p>
          <a:p>
            <a:r>
              <a:rPr lang="en-US" dirty="0"/>
              <a:t>Past geotechnical correspondence (in 2002) shows:</a:t>
            </a:r>
          </a:p>
          <a:p>
            <a:pPr lvl="1"/>
            <a:r>
              <a:rPr lang="en-US" dirty="0"/>
              <a:t>History of settlement </a:t>
            </a:r>
          </a:p>
          <a:p>
            <a:pPr lvl="1"/>
            <a:r>
              <a:rPr lang="en-US" dirty="0"/>
              <a:t>Presence of organic soils </a:t>
            </a:r>
          </a:p>
          <a:p>
            <a:pPr lvl="1"/>
            <a:r>
              <a:rPr lang="en-US" dirty="0"/>
              <a:t>Range of 15 feet to 70 feet of organic materials along 28</a:t>
            </a:r>
            <a:r>
              <a:rPr lang="en-US" baseline="30000" dirty="0"/>
              <a:t>th</a:t>
            </a:r>
            <a:r>
              <a:rPr lang="en-US" dirty="0"/>
              <a:t> Ave. from borings in the 1960s and 1970s</a:t>
            </a:r>
          </a:p>
          <a:p>
            <a:pPr lvl="1"/>
            <a:r>
              <a:rPr lang="en-US" dirty="0"/>
              <a:t>Bedrock is deep</a:t>
            </a:r>
          </a:p>
          <a:p>
            <a:pPr lvl="1"/>
            <a:r>
              <a:rPr lang="en-US" dirty="0"/>
              <a:t>Groundwater is shallow</a:t>
            </a:r>
          </a:p>
          <a:p>
            <a:pPr lvl="1"/>
            <a:r>
              <a:rPr lang="en-US" dirty="0"/>
              <a:t>Sewers are on piles</a:t>
            </a:r>
          </a:p>
          <a:p>
            <a:r>
              <a:rPr lang="en-US" dirty="0"/>
              <a:t>Historical soil information from past geotechnical studies can help provide further insight on existing and future settlement issues.</a:t>
            </a:r>
          </a:p>
          <a:p>
            <a:pPr marL="631825" lvl="1" indent="0">
              <a:buNone/>
            </a:pPr>
            <a:endParaRPr lang="en-US" dirty="0"/>
          </a:p>
        </p:txBody>
      </p:sp>
      <p:sp>
        <p:nvSpPr>
          <p:cNvPr id="4" name="Slide Number Placeholder 3">
            <a:extLst>
              <a:ext uri="{FF2B5EF4-FFF2-40B4-BE49-F238E27FC236}">
                <a16:creationId xmlns:a16="http://schemas.microsoft.com/office/drawing/2014/main" id="{B67C2617-299F-4F6D-B53F-A7AE0D3CF45F}"/>
              </a:ext>
            </a:extLst>
          </p:cNvPr>
          <p:cNvSpPr>
            <a:spLocks noGrp="1"/>
          </p:cNvSpPr>
          <p:nvPr>
            <p:ph type="sldNum" sz="quarter" idx="11"/>
          </p:nvPr>
        </p:nvSpPr>
        <p:spPr/>
        <p:txBody>
          <a:bodyPr/>
          <a:lstStyle/>
          <a:p>
            <a:fld id="{D8658E64-478A-4594-AF15-F58C06F6C9EE}" type="slidenum">
              <a:rPr lang="en-US" smtClean="0"/>
              <a:t>33</a:t>
            </a:fld>
            <a:endParaRPr lang="en-US"/>
          </a:p>
        </p:txBody>
      </p:sp>
    </p:spTree>
    <p:extLst>
      <p:ext uri="{BB962C8B-B14F-4D97-AF65-F5344CB8AC3E}">
        <p14:creationId xmlns:p14="http://schemas.microsoft.com/office/powerpoint/2010/main" val="34716707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480" r="1664" b="9860"/>
          <a:stretch/>
        </p:blipFill>
        <p:spPr bwMode="auto">
          <a:xfrm>
            <a:off x="3139441" y="233680"/>
            <a:ext cx="6004560" cy="6248400"/>
          </a:xfrm>
          <a:prstGeom prst="rect">
            <a:avLst/>
          </a:prstGeom>
          <a:noFill/>
          <a:ln w="9525">
            <a:noFill/>
            <a:miter lim="800000"/>
            <a:headEnd/>
            <a:tailEnd/>
          </a:ln>
        </p:spPr>
      </p:pic>
      <p:sp>
        <p:nvSpPr>
          <p:cNvPr id="6" name="Oval 5"/>
          <p:cNvSpPr/>
          <p:nvPr/>
        </p:nvSpPr>
        <p:spPr>
          <a:xfrm>
            <a:off x="5776046" y="3708018"/>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7" name="Oval 6"/>
          <p:cNvSpPr/>
          <p:nvPr/>
        </p:nvSpPr>
        <p:spPr>
          <a:xfrm>
            <a:off x="7574524" y="2008351"/>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8" name="Oval 7"/>
          <p:cNvSpPr/>
          <p:nvPr/>
        </p:nvSpPr>
        <p:spPr>
          <a:xfrm>
            <a:off x="7334506" y="1731437"/>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9" name="Oval 8"/>
          <p:cNvSpPr/>
          <p:nvPr/>
        </p:nvSpPr>
        <p:spPr>
          <a:xfrm>
            <a:off x="6366292" y="3789484"/>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sp>
        <p:nvSpPr>
          <p:cNvPr id="10" name="TextBox 9"/>
          <p:cNvSpPr txBox="1"/>
          <p:nvPr/>
        </p:nvSpPr>
        <p:spPr>
          <a:xfrm rot="4327065">
            <a:off x="5795850" y="3093389"/>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Linden Pl</a:t>
            </a:r>
          </a:p>
        </p:txBody>
      </p:sp>
      <p:sp>
        <p:nvSpPr>
          <p:cNvPr id="11" name="TextBox 10"/>
          <p:cNvSpPr txBox="1"/>
          <p:nvPr/>
        </p:nvSpPr>
        <p:spPr>
          <a:xfrm>
            <a:off x="4761397" y="3339761"/>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26</a:t>
            </a:r>
            <a:r>
              <a:rPr lang="en-US" sz="1200" b="1" baseline="30000" dirty="0">
                <a:solidFill>
                  <a:schemeClr val="tx2"/>
                </a:solidFill>
                <a:latin typeface="Segoe UI" panose="020B0502040204020203" pitchFamily="34" charset="0"/>
                <a:ea typeface="Segoe UI" panose="020B0502040204020203" pitchFamily="34" charset="0"/>
                <a:cs typeface="Segoe UI" panose="020B0502040204020203" pitchFamily="34" charset="0"/>
              </a:rPr>
              <a:t>th</a:t>
            </a: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 Ave</a:t>
            </a:r>
          </a:p>
        </p:txBody>
      </p:sp>
      <p:sp>
        <p:nvSpPr>
          <p:cNvPr id="12" name="TextBox 11"/>
          <p:cNvSpPr txBox="1"/>
          <p:nvPr/>
        </p:nvSpPr>
        <p:spPr>
          <a:xfrm>
            <a:off x="4710623" y="3569476"/>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28</a:t>
            </a:r>
            <a:r>
              <a:rPr lang="en-US" sz="1200" b="1" baseline="30000" dirty="0">
                <a:solidFill>
                  <a:schemeClr val="tx2"/>
                </a:solidFill>
                <a:latin typeface="Segoe UI" panose="020B0502040204020203" pitchFamily="34" charset="0"/>
                <a:ea typeface="Segoe UI" panose="020B0502040204020203" pitchFamily="34" charset="0"/>
                <a:cs typeface="Segoe UI" panose="020B0502040204020203" pitchFamily="34" charset="0"/>
              </a:rPr>
              <a:t>th</a:t>
            </a:r>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 Ave</a:t>
            </a:r>
          </a:p>
        </p:txBody>
      </p:sp>
      <p:sp>
        <p:nvSpPr>
          <p:cNvPr id="13" name="TextBox 12"/>
          <p:cNvSpPr txBox="1"/>
          <p:nvPr/>
        </p:nvSpPr>
        <p:spPr>
          <a:xfrm rot="17530420">
            <a:off x="6710937" y="2841750"/>
            <a:ext cx="1616878"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Whitestone </a:t>
            </a:r>
            <a:r>
              <a:rPr lang="en-US" sz="1200" b="1" dirty="0" err="1">
                <a:latin typeface="Segoe UI" panose="020B0502040204020203" pitchFamily="34" charset="0"/>
                <a:ea typeface="Segoe UI" panose="020B0502040204020203" pitchFamily="34" charset="0"/>
                <a:cs typeface="Segoe UI" panose="020B0502040204020203" pitchFamily="34" charset="0"/>
              </a:rPr>
              <a:t>Expy</a:t>
            </a:r>
            <a:endParaRPr lang="en-US" sz="1200" b="1" dirty="0">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p:cNvSpPr txBox="1"/>
          <p:nvPr/>
        </p:nvSpPr>
        <p:spPr>
          <a:xfrm rot="16200000">
            <a:off x="6623692" y="1729499"/>
            <a:ext cx="1064959" cy="276999"/>
          </a:xfrm>
          <a:prstGeom prst="rect">
            <a:avLst/>
          </a:prstGeom>
          <a:noFill/>
        </p:spPr>
        <p:txBody>
          <a:bodyPr wrap="square" rtlCol="0">
            <a:spAutoFit/>
          </a:bodyPr>
          <a:lstStyle/>
          <a:p>
            <a:r>
              <a:rPr lang="en-US" sz="1200" b="1" dirty="0" err="1">
                <a:latin typeface="Segoe UI" panose="020B0502040204020203" pitchFamily="34" charset="0"/>
                <a:ea typeface="Segoe UI" panose="020B0502040204020203" pitchFamily="34" charset="0"/>
                <a:cs typeface="Segoe UI" panose="020B0502040204020203" pitchFamily="34" charset="0"/>
              </a:rPr>
              <a:t>Petracca</a:t>
            </a:r>
            <a:r>
              <a:rPr lang="en-US" sz="1200" b="1" dirty="0">
                <a:latin typeface="Segoe UI" panose="020B0502040204020203" pitchFamily="34" charset="0"/>
                <a:ea typeface="Segoe UI" panose="020B0502040204020203" pitchFamily="34" charset="0"/>
                <a:cs typeface="Segoe UI" panose="020B0502040204020203" pitchFamily="34" charset="0"/>
              </a:rPr>
              <a:t>  Pl.</a:t>
            </a:r>
          </a:p>
        </p:txBody>
      </p:sp>
      <p:sp>
        <p:nvSpPr>
          <p:cNvPr id="16" name="TextBox 15"/>
          <p:cNvSpPr txBox="1"/>
          <p:nvPr/>
        </p:nvSpPr>
        <p:spPr>
          <a:xfrm rot="16497409">
            <a:off x="4174808" y="2614419"/>
            <a:ext cx="1064959"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124</a:t>
            </a:r>
            <a:r>
              <a:rPr lang="en-US" sz="1200" b="1" baseline="30000" dirty="0">
                <a:latin typeface="Segoe UI" panose="020B0502040204020203" pitchFamily="34" charset="0"/>
                <a:ea typeface="Segoe UI" panose="020B0502040204020203" pitchFamily="34" charset="0"/>
                <a:cs typeface="Segoe UI" panose="020B0502040204020203" pitchFamily="34" charset="0"/>
              </a:rPr>
              <a:t>th</a:t>
            </a:r>
            <a:r>
              <a:rPr lang="en-US" sz="1200" b="1" dirty="0">
                <a:latin typeface="Segoe UI" panose="020B0502040204020203" pitchFamily="34" charset="0"/>
                <a:ea typeface="Segoe UI" panose="020B0502040204020203" pitchFamily="34" charset="0"/>
                <a:cs typeface="Segoe UI" panose="020B0502040204020203" pitchFamily="34" charset="0"/>
              </a:rPr>
              <a:t> St</a:t>
            </a:r>
          </a:p>
        </p:txBody>
      </p:sp>
      <p:sp>
        <p:nvSpPr>
          <p:cNvPr id="17" name="TextBox 16"/>
          <p:cNvSpPr txBox="1"/>
          <p:nvPr/>
        </p:nvSpPr>
        <p:spPr>
          <a:xfrm>
            <a:off x="6505608" y="5919523"/>
            <a:ext cx="1024127" cy="338554"/>
          </a:xfrm>
          <a:prstGeom prst="rect">
            <a:avLst/>
          </a:prstGeom>
          <a:solidFill>
            <a:schemeClr val="bg1">
              <a:alpha val="70000"/>
            </a:schemeClr>
          </a:solidFill>
        </p:spPr>
        <p:txBody>
          <a:bodyPr wrap="square" rtlCol="0">
            <a:spAutoFit/>
          </a:bodyPr>
          <a:lstStyle/>
          <a:p>
            <a:r>
              <a:rPr lang="en-US" sz="800" b="1"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800" b="1" dirty="0">
                <a:latin typeface="Segoe UI" panose="020B0502040204020203" pitchFamily="34" charset="0"/>
                <a:ea typeface="Segoe UI" panose="020B0502040204020203" pitchFamily="34" charset="0"/>
                <a:cs typeface="Segoe UI" panose="020B0502040204020203" pitchFamily="34" charset="0"/>
              </a:rPr>
              <a:t>Photo </a:t>
            </a:r>
          </a:p>
          <a:p>
            <a:r>
              <a:rPr lang="en-US" sz="800" b="1" dirty="0">
                <a:latin typeface="Segoe UI" panose="020B0502040204020203" pitchFamily="34" charset="0"/>
                <a:ea typeface="Segoe UI" panose="020B0502040204020203" pitchFamily="34" charset="0"/>
                <a:cs typeface="Segoe UI" panose="020B0502040204020203" pitchFamily="34" charset="0"/>
              </a:rPr>
              <a:t>           Reference</a:t>
            </a:r>
          </a:p>
        </p:txBody>
      </p:sp>
      <p:sp>
        <p:nvSpPr>
          <p:cNvPr id="18" name="Oval 17"/>
          <p:cNvSpPr/>
          <p:nvPr/>
        </p:nvSpPr>
        <p:spPr>
          <a:xfrm>
            <a:off x="6542469" y="5935668"/>
            <a:ext cx="316692" cy="294977"/>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20" name="Oval 19"/>
          <p:cNvSpPr/>
          <p:nvPr/>
        </p:nvSpPr>
        <p:spPr>
          <a:xfrm>
            <a:off x="5595634" y="3394721"/>
            <a:ext cx="299830" cy="285615"/>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21" name="TextBox 20"/>
          <p:cNvSpPr txBox="1"/>
          <p:nvPr/>
        </p:nvSpPr>
        <p:spPr>
          <a:xfrm>
            <a:off x="5951173" y="1884323"/>
            <a:ext cx="946490"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20</a:t>
            </a:r>
            <a:r>
              <a:rPr lang="en-US" sz="1200" b="1" baseline="30000" dirty="0">
                <a:latin typeface="Segoe UI" panose="020B0502040204020203" pitchFamily="34" charset="0"/>
                <a:ea typeface="Segoe UI" panose="020B0502040204020203" pitchFamily="34" charset="0"/>
                <a:cs typeface="Segoe UI" panose="020B0502040204020203" pitchFamily="34" charset="0"/>
              </a:rPr>
              <a:t>th</a:t>
            </a:r>
            <a:r>
              <a:rPr lang="en-US" sz="1200" b="1" dirty="0">
                <a:latin typeface="Segoe UI" panose="020B0502040204020203" pitchFamily="34" charset="0"/>
                <a:ea typeface="Segoe UI" panose="020B0502040204020203" pitchFamily="34" charset="0"/>
                <a:cs typeface="Segoe UI" panose="020B0502040204020203" pitchFamily="34" charset="0"/>
              </a:rPr>
              <a:t> Ave</a:t>
            </a:r>
          </a:p>
        </p:txBody>
      </p:sp>
      <p:sp>
        <p:nvSpPr>
          <p:cNvPr id="22" name="TextBox 21"/>
          <p:cNvSpPr txBox="1"/>
          <p:nvPr/>
        </p:nvSpPr>
        <p:spPr>
          <a:xfrm rot="3965087">
            <a:off x="5449763" y="3367012"/>
            <a:ext cx="1064959" cy="276999"/>
          </a:xfrm>
          <a:prstGeom prst="rect">
            <a:avLst/>
          </a:prstGeom>
          <a:noFill/>
        </p:spPr>
        <p:txBody>
          <a:bodyPr wrap="square" rtlCol="0">
            <a:spAutoFit/>
          </a:bodyPr>
          <a:lstStyle/>
          <a:p>
            <a:r>
              <a:rPr lang="en-US" sz="1200" b="1" dirty="0">
                <a:solidFill>
                  <a:schemeClr val="tx2"/>
                </a:solidFill>
                <a:latin typeface="Segoe UI" panose="020B0502040204020203" pitchFamily="34" charset="0"/>
                <a:ea typeface="Segoe UI" panose="020B0502040204020203" pitchFamily="34" charset="0"/>
                <a:cs typeface="Segoe UI" panose="020B0502040204020203" pitchFamily="34" charset="0"/>
              </a:rPr>
              <a:t>Ulmer St</a:t>
            </a:r>
          </a:p>
        </p:txBody>
      </p:sp>
      <p:sp>
        <p:nvSpPr>
          <p:cNvPr id="23" name="Oval 22"/>
          <p:cNvSpPr/>
          <p:nvPr/>
        </p:nvSpPr>
        <p:spPr>
          <a:xfrm>
            <a:off x="5639774" y="4644668"/>
            <a:ext cx="291860" cy="27691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24" name="Title 1"/>
          <p:cNvSpPr>
            <a:spLocks noGrp="1"/>
          </p:cNvSpPr>
          <p:nvPr>
            <p:ph type="title"/>
          </p:nvPr>
        </p:nvSpPr>
        <p:spPr>
          <a:xfrm>
            <a:off x="-81576" y="491318"/>
            <a:ext cx="2599284" cy="1143000"/>
          </a:xfrm>
        </p:spPr>
        <p:txBody>
          <a:bodyPr/>
          <a:lstStyle/>
          <a:p>
            <a:r>
              <a:rPr lang="en-US" dirty="0"/>
              <a:t>Wetlands</a:t>
            </a:r>
            <a:br>
              <a:rPr lang="en-US" dirty="0"/>
            </a:br>
            <a:endParaRPr lang="en-US" dirty="0"/>
          </a:p>
        </p:txBody>
      </p:sp>
      <p:sp>
        <p:nvSpPr>
          <p:cNvPr id="25" name="TextBox 24"/>
          <p:cNvSpPr txBox="1"/>
          <p:nvPr/>
        </p:nvSpPr>
        <p:spPr>
          <a:xfrm rot="18484379">
            <a:off x="6581216" y="2740330"/>
            <a:ext cx="946490" cy="276999"/>
          </a:xfrm>
          <a:prstGeom prst="rect">
            <a:avLst/>
          </a:prstGeom>
          <a:noFill/>
        </p:spPr>
        <p:txBody>
          <a:bodyPr wrap="square" rtlCol="0">
            <a:spAutoFit/>
          </a:bodyPr>
          <a:lstStyle/>
          <a:p>
            <a:r>
              <a:rPr lang="en-US" sz="1200" b="1" dirty="0">
                <a:latin typeface="Segoe UI" panose="020B0502040204020203" pitchFamily="34" charset="0"/>
                <a:ea typeface="Segoe UI" panose="020B0502040204020203" pitchFamily="34" charset="0"/>
                <a:cs typeface="Segoe UI" panose="020B0502040204020203" pitchFamily="34" charset="0"/>
              </a:rPr>
              <a:t>Mill Creek</a:t>
            </a:r>
          </a:p>
        </p:txBody>
      </p:sp>
      <p:sp>
        <p:nvSpPr>
          <p:cNvPr id="2" name="Slide Number Placeholder 1">
            <a:extLst>
              <a:ext uri="{FF2B5EF4-FFF2-40B4-BE49-F238E27FC236}">
                <a16:creationId xmlns:a16="http://schemas.microsoft.com/office/drawing/2014/main" id="{15D68C2A-635B-4CBB-AEFE-1F16117D0290}"/>
              </a:ext>
            </a:extLst>
          </p:cNvPr>
          <p:cNvSpPr>
            <a:spLocks noGrp="1"/>
          </p:cNvSpPr>
          <p:nvPr>
            <p:ph type="sldNum" sz="quarter" idx="11"/>
          </p:nvPr>
        </p:nvSpPr>
        <p:spPr/>
        <p:txBody>
          <a:bodyPr/>
          <a:lstStyle/>
          <a:p>
            <a:fld id="{D8658E64-478A-4594-AF15-F58C06F6C9EE}" type="slidenum">
              <a:rPr lang="en-US" smtClean="0"/>
              <a:t>34</a:t>
            </a:fld>
            <a:endParaRPr lang="en-US"/>
          </a:p>
        </p:txBody>
      </p:sp>
      <p:sp>
        <p:nvSpPr>
          <p:cNvPr id="26" name="Content Placeholder 2">
            <a:extLst>
              <a:ext uri="{FF2B5EF4-FFF2-40B4-BE49-F238E27FC236}">
                <a16:creationId xmlns:a16="http://schemas.microsoft.com/office/drawing/2014/main" id="{7A4210A2-1CB5-4BC2-9837-3C339C72549A}"/>
              </a:ext>
            </a:extLst>
          </p:cNvPr>
          <p:cNvSpPr>
            <a:spLocks noGrp="1"/>
          </p:cNvSpPr>
          <p:nvPr>
            <p:ph sz="quarter" idx="10"/>
          </p:nvPr>
        </p:nvSpPr>
        <p:spPr>
          <a:xfrm>
            <a:off x="102145" y="1339942"/>
            <a:ext cx="3219457" cy="5381533"/>
          </a:xfrm>
        </p:spPr>
        <p:txBody>
          <a:bodyPr/>
          <a:lstStyle/>
          <a:p>
            <a:r>
              <a:rPr lang="en-US" sz="1800" dirty="0"/>
              <a:t>Wetland soils tend to have high levels of organic matter.</a:t>
            </a:r>
          </a:p>
          <a:p>
            <a:pPr marL="398462" indent="0">
              <a:buNone/>
            </a:pPr>
            <a:endParaRPr lang="en-US" sz="1800" dirty="0"/>
          </a:p>
          <a:p>
            <a:r>
              <a:rPr lang="en-US" sz="1800" dirty="0"/>
              <a:t>Organic matter decomposes over time, which results in settlement.</a:t>
            </a:r>
          </a:p>
          <a:p>
            <a:pPr marL="398462" indent="0">
              <a:buNone/>
            </a:pPr>
            <a:endParaRPr lang="en-US" sz="1800" dirty="0"/>
          </a:p>
          <a:p>
            <a:r>
              <a:rPr lang="en-US" sz="1800" dirty="0"/>
              <a:t>Because of this, chances of settlement are likely higher where historic wetlands have been filled to create urban land. </a:t>
            </a:r>
          </a:p>
          <a:p>
            <a:pPr marL="398462" indent="0">
              <a:buNone/>
            </a:pPr>
            <a:endParaRPr lang="en-US" dirty="0"/>
          </a:p>
        </p:txBody>
      </p:sp>
    </p:spTree>
    <p:extLst>
      <p:ext uri="{BB962C8B-B14F-4D97-AF65-F5344CB8AC3E}">
        <p14:creationId xmlns:p14="http://schemas.microsoft.com/office/powerpoint/2010/main" val="22695182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99AA48C5-92DF-40A1-870F-89CE828465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67" r="6487"/>
          <a:stretch/>
        </p:blipFill>
        <p:spPr>
          <a:xfrm>
            <a:off x="1238250" y="1077142"/>
            <a:ext cx="7277100" cy="4932523"/>
          </a:xfrm>
          <a:prstGeom prst="rect">
            <a:avLst/>
          </a:prstGeom>
        </p:spPr>
      </p:pic>
      <p:sp>
        <p:nvSpPr>
          <p:cNvPr id="2" name="Title 1"/>
          <p:cNvSpPr>
            <a:spLocks noGrp="1"/>
          </p:cNvSpPr>
          <p:nvPr>
            <p:ph type="title"/>
          </p:nvPr>
        </p:nvSpPr>
        <p:spPr>
          <a:xfrm>
            <a:off x="457200" y="63901"/>
            <a:ext cx="7780712" cy="841355"/>
          </a:xfrm>
        </p:spPr>
        <p:txBody>
          <a:bodyPr/>
          <a:lstStyle/>
          <a:p>
            <a:r>
              <a:rPr lang="en-US" dirty="0"/>
              <a:t>FEMA Floodplains</a:t>
            </a:r>
          </a:p>
        </p:txBody>
      </p:sp>
      <p:sp>
        <p:nvSpPr>
          <p:cNvPr id="3" name="Slide Number Placeholder 2">
            <a:extLst>
              <a:ext uri="{FF2B5EF4-FFF2-40B4-BE49-F238E27FC236}">
                <a16:creationId xmlns:a16="http://schemas.microsoft.com/office/drawing/2014/main" id="{03613203-437E-48EE-99F5-9E5B4E726845}"/>
              </a:ext>
            </a:extLst>
          </p:cNvPr>
          <p:cNvSpPr>
            <a:spLocks noGrp="1"/>
          </p:cNvSpPr>
          <p:nvPr>
            <p:ph type="sldNum" sz="quarter" idx="11"/>
          </p:nvPr>
        </p:nvSpPr>
        <p:spPr/>
        <p:txBody>
          <a:bodyPr/>
          <a:lstStyle/>
          <a:p>
            <a:fld id="{D8658E64-478A-4594-AF15-F58C06F6C9EE}" type="slidenum">
              <a:rPr lang="en-US" smtClean="0"/>
              <a:t>35</a:t>
            </a:fld>
            <a:endParaRPr lang="en-US"/>
          </a:p>
        </p:txBody>
      </p:sp>
      <p:sp>
        <p:nvSpPr>
          <p:cNvPr id="5" name="Content Placeholder 2">
            <a:extLst>
              <a:ext uri="{FF2B5EF4-FFF2-40B4-BE49-F238E27FC236}">
                <a16:creationId xmlns:a16="http://schemas.microsoft.com/office/drawing/2014/main" id="{A8C3B130-AB94-4FF8-8383-1CE25410436C}"/>
              </a:ext>
            </a:extLst>
          </p:cNvPr>
          <p:cNvSpPr txBox="1">
            <a:spLocks/>
          </p:cNvSpPr>
          <p:nvPr/>
        </p:nvSpPr>
        <p:spPr bwMode="auto">
          <a:xfrm>
            <a:off x="788974" y="6099167"/>
            <a:ext cx="7448938" cy="71181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None/>
            </a:pPr>
            <a:r>
              <a:rPr lang="en-US" sz="900" dirty="0"/>
              <a:t>*Note: </a:t>
            </a:r>
          </a:p>
          <a:p>
            <a:pPr marL="398462" indent="0">
              <a:buNone/>
            </a:pPr>
            <a:r>
              <a:rPr lang="en-US" sz="900" dirty="0"/>
              <a:t>The “1% Annual Chance Flood Hazard” is FEMA’s 100-year floodplain as defined in the footnote of Slide 10. </a:t>
            </a:r>
          </a:p>
          <a:p>
            <a:pPr marL="398462" indent="0">
              <a:buNone/>
            </a:pPr>
            <a:r>
              <a:rPr lang="en-US" sz="900" dirty="0"/>
              <a:t>The “0.2% Annual Chance Flood Hazard” is FEMA’s 500-year floodplain as defined in the footnote of Slide 10.</a:t>
            </a:r>
          </a:p>
        </p:txBody>
      </p:sp>
      <p:sp>
        <p:nvSpPr>
          <p:cNvPr id="6" name="Content Placeholder 2">
            <a:extLst>
              <a:ext uri="{FF2B5EF4-FFF2-40B4-BE49-F238E27FC236}">
                <a16:creationId xmlns:a16="http://schemas.microsoft.com/office/drawing/2014/main" id="{6D100ECB-BE0D-4B11-A6A4-D038475F0536}"/>
              </a:ext>
            </a:extLst>
          </p:cNvPr>
          <p:cNvSpPr txBox="1">
            <a:spLocks/>
          </p:cNvSpPr>
          <p:nvPr/>
        </p:nvSpPr>
        <p:spPr bwMode="auto">
          <a:xfrm>
            <a:off x="7191024" y="4136373"/>
            <a:ext cx="591251" cy="323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Font typeface="Wingdings" pitchFamily="2" charset="2"/>
              <a:buNone/>
            </a:pPr>
            <a:r>
              <a:rPr lang="en-US" sz="1200" dirty="0"/>
              <a:t>*</a:t>
            </a:r>
          </a:p>
        </p:txBody>
      </p:sp>
      <p:sp>
        <p:nvSpPr>
          <p:cNvPr id="7" name="Content Placeholder 2">
            <a:extLst>
              <a:ext uri="{FF2B5EF4-FFF2-40B4-BE49-F238E27FC236}">
                <a16:creationId xmlns:a16="http://schemas.microsoft.com/office/drawing/2014/main" id="{D14E894D-7261-43E6-862A-01648333A1BA}"/>
              </a:ext>
            </a:extLst>
          </p:cNvPr>
          <p:cNvSpPr txBox="1">
            <a:spLocks/>
          </p:cNvSpPr>
          <p:nvPr/>
        </p:nvSpPr>
        <p:spPr bwMode="auto">
          <a:xfrm>
            <a:off x="7263605" y="4742493"/>
            <a:ext cx="593726" cy="4360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lgn="r">
              <a:buFont typeface="Wingdings" pitchFamily="2" charset="2"/>
              <a:buNone/>
            </a:pPr>
            <a:endParaRPr lang="en-US" sz="1200" dirty="0"/>
          </a:p>
          <a:p>
            <a:pPr marL="398462" indent="0" algn="r">
              <a:buFont typeface="Wingdings" pitchFamily="2" charset="2"/>
              <a:buNone/>
            </a:pPr>
            <a:r>
              <a:rPr lang="en-US" sz="1200" dirty="0"/>
              <a:t>*</a:t>
            </a:r>
          </a:p>
        </p:txBody>
      </p:sp>
      <p:sp>
        <p:nvSpPr>
          <p:cNvPr id="11" name="TextBox 10">
            <a:extLst>
              <a:ext uri="{FF2B5EF4-FFF2-40B4-BE49-F238E27FC236}">
                <a16:creationId xmlns:a16="http://schemas.microsoft.com/office/drawing/2014/main" id="{49939B7D-7F6A-492C-83A1-64241FE5083D}"/>
              </a:ext>
            </a:extLst>
          </p:cNvPr>
          <p:cNvSpPr txBox="1"/>
          <p:nvPr/>
        </p:nvSpPr>
        <p:spPr>
          <a:xfrm>
            <a:off x="1747520" y="5793086"/>
            <a:ext cx="6884015" cy="230832"/>
          </a:xfrm>
          <a:prstGeom prst="rect">
            <a:avLst/>
          </a:prstGeom>
          <a:solidFill>
            <a:srgbClr val="FFFFFF"/>
          </a:solidFill>
        </p:spPr>
        <p:txBody>
          <a:bodyPr wrap="square" rtlCol="0">
            <a:spAutoFit/>
          </a:bodyPr>
          <a:lstStyle/>
          <a:p>
            <a:r>
              <a:rPr lang="en-US" sz="900" dirty="0">
                <a:solidFill>
                  <a:schemeClr val="tx1">
                    <a:lumMod val="65000"/>
                    <a:lumOff val="35000"/>
                  </a:schemeClr>
                </a:solidFill>
                <a:latin typeface="Segoe UI" panose="020B0502040204020203" pitchFamily="34" charset="0"/>
                <a:cs typeface="Segoe UI" panose="020B0502040204020203" pitchFamily="34" charset="0"/>
              </a:rPr>
              <a:t>Source: ASCE 7 Hazard Tool: NYC Open Data, </a:t>
            </a:r>
            <a:r>
              <a:rPr lang="en-US" sz="900" dirty="0" err="1">
                <a:solidFill>
                  <a:schemeClr val="tx1">
                    <a:lumMod val="65000"/>
                    <a:lumOff val="35000"/>
                  </a:schemeClr>
                </a:solidFill>
                <a:latin typeface="Segoe UI" panose="020B0502040204020203" pitchFamily="34" charset="0"/>
                <a:cs typeface="Segoe UI" panose="020B0502040204020203" pitchFamily="34" charset="0"/>
              </a:rPr>
              <a:t>Esri</a:t>
            </a:r>
            <a:r>
              <a:rPr lang="en-US" sz="900" dirty="0">
                <a:solidFill>
                  <a:schemeClr val="tx1">
                    <a:lumMod val="65000"/>
                    <a:lumOff val="35000"/>
                  </a:schemeClr>
                </a:solidFill>
                <a:latin typeface="Segoe UI" panose="020B0502040204020203" pitchFamily="34" charset="0"/>
                <a:cs typeface="Segoe UI" panose="020B0502040204020203" pitchFamily="34" charset="0"/>
              </a:rPr>
              <a:t>, HERE, Garmin, INCREMENT P, USGS, METI/NASA. Screenshot taken June 21, 2017.</a:t>
            </a:r>
            <a:endParaRPr lang="en-US" sz="16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928A75D5-AF6F-41F7-9CE3-B5D6D52297FD}"/>
              </a:ext>
            </a:extLst>
          </p:cNvPr>
          <p:cNvSpPr/>
          <p:nvPr/>
        </p:nvSpPr>
        <p:spPr>
          <a:xfrm>
            <a:off x="3295596" y="4066211"/>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1</a:t>
            </a:r>
          </a:p>
        </p:txBody>
      </p:sp>
      <p:sp>
        <p:nvSpPr>
          <p:cNvPr id="13" name="Oval 12">
            <a:extLst>
              <a:ext uri="{FF2B5EF4-FFF2-40B4-BE49-F238E27FC236}">
                <a16:creationId xmlns:a16="http://schemas.microsoft.com/office/drawing/2014/main" id="{90601C08-DA1F-4A1D-B9CF-96F7D3F91E37}"/>
              </a:ext>
            </a:extLst>
          </p:cNvPr>
          <p:cNvSpPr/>
          <p:nvPr/>
        </p:nvSpPr>
        <p:spPr>
          <a:xfrm>
            <a:off x="4274661" y="3224628"/>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4</a:t>
            </a:r>
          </a:p>
        </p:txBody>
      </p:sp>
      <p:sp>
        <p:nvSpPr>
          <p:cNvPr id="14" name="Oval 13">
            <a:extLst>
              <a:ext uri="{FF2B5EF4-FFF2-40B4-BE49-F238E27FC236}">
                <a16:creationId xmlns:a16="http://schemas.microsoft.com/office/drawing/2014/main" id="{3469308F-EEE1-4E55-9408-A5AECCC73B58}"/>
              </a:ext>
            </a:extLst>
          </p:cNvPr>
          <p:cNvSpPr/>
          <p:nvPr/>
        </p:nvSpPr>
        <p:spPr>
          <a:xfrm>
            <a:off x="3368491" y="4232427"/>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2</a:t>
            </a:r>
          </a:p>
        </p:txBody>
      </p:sp>
      <p:sp>
        <p:nvSpPr>
          <p:cNvPr id="15" name="Oval 14">
            <a:extLst>
              <a:ext uri="{FF2B5EF4-FFF2-40B4-BE49-F238E27FC236}">
                <a16:creationId xmlns:a16="http://schemas.microsoft.com/office/drawing/2014/main" id="{A0E92557-1207-46E4-B759-578E2EA43D5E}"/>
              </a:ext>
            </a:extLst>
          </p:cNvPr>
          <p:cNvSpPr/>
          <p:nvPr/>
        </p:nvSpPr>
        <p:spPr>
          <a:xfrm>
            <a:off x="3295596" y="4772966"/>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3</a:t>
            </a:r>
          </a:p>
        </p:txBody>
      </p:sp>
      <p:sp>
        <p:nvSpPr>
          <p:cNvPr id="16" name="Oval 15">
            <a:extLst>
              <a:ext uri="{FF2B5EF4-FFF2-40B4-BE49-F238E27FC236}">
                <a16:creationId xmlns:a16="http://schemas.microsoft.com/office/drawing/2014/main" id="{5A0C0628-E3E4-40B5-8034-7925DEDAA4E0}"/>
              </a:ext>
            </a:extLst>
          </p:cNvPr>
          <p:cNvSpPr/>
          <p:nvPr/>
        </p:nvSpPr>
        <p:spPr>
          <a:xfrm>
            <a:off x="6925764" y="3860698"/>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4</a:t>
            </a:r>
          </a:p>
        </p:txBody>
      </p:sp>
      <p:sp>
        <p:nvSpPr>
          <p:cNvPr id="17" name="Oval 16">
            <a:extLst>
              <a:ext uri="{FF2B5EF4-FFF2-40B4-BE49-F238E27FC236}">
                <a16:creationId xmlns:a16="http://schemas.microsoft.com/office/drawing/2014/main" id="{B5489A32-3592-4A1D-9492-232EBF0C23BD}"/>
              </a:ext>
            </a:extLst>
          </p:cNvPr>
          <p:cNvSpPr/>
          <p:nvPr/>
        </p:nvSpPr>
        <p:spPr>
          <a:xfrm>
            <a:off x="3662133" y="4243490"/>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6</a:t>
            </a:r>
          </a:p>
        </p:txBody>
      </p:sp>
      <p:sp>
        <p:nvSpPr>
          <p:cNvPr id="18" name="Oval 17">
            <a:extLst>
              <a:ext uri="{FF2B5EF4-FFF2-40B4-BE49-F238E27FC236}">
                <a16:creationId xmlns:a16="http://schemas.microsoft.com/office/drawing/2014/main" id="{A7F9870E-807C-4D5C-9423-D63E0D0490E3}"/>
              </a:ext>
            </a:extLst>
          </p:cNvPr>
          <p:cNvSpPr/>
          <p:nvPr/>
        </p:nvSpPr>
        <p:spPr>
          <a:xfrm>
            <a:off x="4201766" y="3116842"/>
            <a:ext cx="145790" cy="140324"/>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5</a:t>
            </a:r>
          </a:p>
        </p:txBody>
      </p:sp>
      <p:sp>
        <p:nvSpPr>
          <p:cNvPr id="19" name="Content Placeholder 2">
            <a:extLst>
              <a:ext uri="{FF2B5EF4-FFF2-40B4-BE49-F238E27FC236}">
                <a16:creationId xmlns:a16="http://schemas.microsoft.com/office/drawing/2014/main" id="{CEFFC4BE-104D-4874-8028-8A5C4AB1BB55}"/>
              </a:ext>
            </a:extLst>
          </p:cNvPr>
          <p:cNvSpPr txBox="1">
            <a:spLocks/>
          </p:cNvSpPr>
          <p:nvPr/>
        </p:nvSpPr>
        <p:spPr bwMode="auto">
          <a:xfrm>
            <a:off x="6605237" y="3842447"/>
            <a:ext cx="2108995" cy="2437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None/>
            </a:pPr>
            <a:r>
              <a:rPr lang="en-US" sz="700" dirty="0"/>
              <a:t>Photo Reference from previous slides</a:t>
            </a:r>
          </a:p>
        </p:txBody>
      </p:sp>
      <p:sp>
        <p:nvSpPr>
          <p:cNvPr id="20" name="Content Placeholder 2">
            <a:extLst>
              <a:ext uri="{FF2B5EF4-FFF2-40B4-BE49-F238E27FC236}">
                <a16:creationId xmlns:a16="http://schemas.microsoft.com/office/drawing/2014/main" id="{9F1251F0-7E6C-4593-B27D-5EBE5722F82F}"/>
              </a:ext>
            </a:extLst>
          </p:cNvPr>
          <p:cNvSpPr txBox="1">
            <a:spLocks/>
          </p:cNvSpPr>
          <p:nvPr/>
        </p:nvSpPr>
        <p:spPr bwMode="auto">
          <a:xfrm>
            <a:off x="695981" y="805617"/>
            <a:ext cx="8018251" cy="71181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None/>
            </a:pPr>
            <a:r>
              <a:rPr lang="en-US" sz="1200" dirty="0"/>
              <a:t>The natural topography of College Point Corporate Park (CPCP) lends itself to flooding during extreme FEMA flood events, since it is a historic low point consisting of wetlands and a creek, both of which have been partially filled over time. </a:t>
            </a:r>
          </a:p>
        </p:txBody>
      </p:sp>
    </p:spTree>
    <p:extLst>
      <p:ext uri="{BB962C8B-B14F-4D97-AF65-F5344CB8AC3E}">
        <p14:creationId xmlns:p14="http://schemas.microsoft.com/office/powerpoint/2010/main" val="24915683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 for…</a:t>
            </a:r>
          </a:p>
        </p:txBody>
      </p:sp>
      <p:sp>
        <p:nvSpPr>
          <p:cNvPr id="3" name="Content Placeholder 2"/>
          <p:cNvSpPr>
            <a:spLocks noGrp="1"/>
          </p:cNvSpPr>
          <p:nvPr>
            <p:ph sz="quarter" idx="10"/>
          </p:nvPr>
        </p:nvSpPr>
        <p:spPr>
          <a:xfrm>
            <a:off x="717756" y="1417640"/>
            <a:ext cx="7669160" cy="4702324"/>
          </a:xfrm>
        </p:spPr>
        <p:txBody>
          <a:bodyPr/>
          <a:lstStyle/>
          <a:p>
            <a:pPr marL="398462" indent="0">
              <a:buNone/>
            </a:pPr>
            <a:r>
              <a:rPr lang="en-US" b="1" dirty="0"/>
              <a:t>1. Localized Ponding</a:t>
            </a:r>
          </a:p>
          <a:p>
            <a:pPr marL="1366837" lvl="2" indent="-457200">
              <a:buClr>
                <a:schemeClr val="tx1">
                  <a:lumMod val="65000"/>
                  <a:lumOff val="35000"/>
                </a:schemeClr>
              </a:buClr>
              <a:buFont typeface="+mj-lt"/>
              <a:buAutoNum type="alphaUcPeriod"/>
            </a:pPr>
            <a:r>
              <a:rPr lang="en-US" sz="2000" dirty="0">
                <a:solidFill>
                  <a:schemeClr val="tx1">
                    <a:lumMod val="65000"/>
                    <a:lumOff val="35000"/>
                  </a:schemeClr>
                </a:solidFill>
              </a:rPr>
              <a:t>See solution 2.A. under “2. Poor Asphalt Roadway Conditions”, since most of this is likely caused by settlement issues and poor roadway conditions. </a:t>
            </a:r>
          </a:p>
          <a:p>
            <a:pPr marL="1366837" lvl="2" indent="-457200">
              <a:buClr>
                <a:schemeClr val="tx1">
                  <a:lumMod val="65000"/>
                  <a:lumOff val="35000"/>
                </a:schemeClr>
              </a:buClr>
              <a:buFont typeface="+mj-lt"/>
              <a:buAutoNum type="alphaUcPeriod"/>
            </a:pPr>
            <a:r>
              <a:rPr lang="en-US" sz="2000" dirty="0">
                <a:solidFill>
                  <a:schemeClr val="tx1">
                    <a:lumMod val="65000"/>
                    <a:lumOff val="35000"/>
                  </a:schemeClr>
                </a:solidFill>
              </a:rPr>
              <a:t>A routine inspection, cleaning, and maintenance program for catch basins in the area is recommended, if one isn’t already in place. This can be further coordinated with NYCDEP, potential existing and/or future Business Improvement Districts (BIDs) if applicable, and/or other similar interested parties and entities.</a:t>
            </a:r>
          </a:p>
          <a:p>
            <a:pPr marL="1366837" lvl="2" indent="-457200">
              <a:buClr>
                <a:schemeClr val="tx1">
                  <a:lumMod val="65000"/>
                  <a:lumOff val="35000"/>
                </a:schemeClr>
              </a:buClr>
              <a:buFont typeface="+mj-lt"/>
              <a:buAutoNum type="alphaUcPeriod"/>
            </a:pPr>
            <a:r>
              <a:rPr lang="en-US" sz="2000" dirty="0">
                <a:solidFill>
                  <a:schemeClr val="tx1">
                    <a:lumMod val="65000"/>
                    <a:lumOff val="35000"/>
                  </a:schemeClr>
                </a:solidFill>
              </a:rPr>
              <a:t>Add catch basins or proposed green infrastructure at low points where water is ponding and missing catch basins. (See following slide for samples of green infrastructure solutions, such as right-of-way </a:t>
            </a:r>
            <a:r>
              <a:rPr lang="en-US" sz="2000" dirty="0" err="1">
                <a:solidFill>
                  <a:schemeClr val="tx1">
                    <a:lumMod val="65000"/>
                    <a:lumOff val="35000"/>
                  </a:schemeClr>
                </a:solidFill>
              </a:rPr>
              <a:t>bioswales</a:t>
            </a:r>
            <a:r>
              <a:rPr lang="en-US" sz="2000" dirty="0">
                <a:solidFill>
                  <a:schemeClr val="tx1">
                    <a:lumMod val="65000"/>
                    <a:lumOff val="35000"/>
                  </a:schemeClr>
                </a:solidFill>
              </a:rPr>
              <a:t>.)</a:t>
            </a:r>
          </a:p>
          <a:p>
            <a:pPr marL="1252537" lvl="2" indent="-342900">
              <a:buClr>
                <a:schemeClr val="tx1">
                  <a:lumMod val="65000"/>
                  <a:lumOff val="35000"/>
                </a:schemeClr>
              </a:buClr>
              <a:buFont typeface="+mj-lt"/>
              <a:buAutoNum type="alphaUcPeriod"/>
            </a:pPr>
            <a:endParaRPr lang="en-US" sz="2000" dirty="0">
              <a:solidFill>
                <a:schemeClr val="tx1">
                  <a:lumMod val="65000"/>
                  <a:lumOff val="35000"/>
                </a:schemeClr>
              </a:solidFill>
            </a:endParaRPr>
          </a:p>
          <a:p>
            <a:pPr marL="909637" lvl="2" indent="0">
              <a:buClr>
                <a:schemeClr val="tx1">
                  <a:lumMod val="65000"/>
                  <a:lumOff val="35000"/>
                </a:schemeClr>
              </a:buClr>
              <a:buNone/>
            </a:pPr>
            <a:endParaRPr lang="en-US" sz="2000" dirty="0">
              <a:solidFill>
                <a:schemeClr val="tx1">
                  <a:lumMod val="65000"/>
                  <a:lumOff val="35000"/>
                </a:schemeClr>
              </a:solidFill>
            </a:endParaRPr>
          </a:p>
          <a:p>
            <a:pPr lvl="1"/>
            <a:endParaRPr lang="en-US" dirty="0"/>
          </a:p>
        </p:txBody>
      </p:sp>
      <p:sp>
        <p:nvSpPr>
          <p:cNvPr id="4" name="Slide Number Placeholder 3">
            <a:extLst>
              <a:ext uri="{FF2B5EF4-FFF2-40B4-BE49-F238E27FC236}">
                <a16:creationId xmlns:a16="http://schemas.microsoft.com/office/drawing/2014/main" id="{22261969-53DC-4CD3-9178-26CB72219275}"/>
              </a:ext>
            </a:extLst>
          </p:cNvPr>
          <p:cNvSpPr>
            <a:spLocks noGrp="1"/>
          </p:cNvSpPr>
          <p:nvPr>
            <p:ph type="sldNum" sz="quarter" idx="11"/>
          </p:nvPr>
        </p:nvSpPr>
        <p:spPr/>
        <p:txBody>
          <a:bodyPr/>
          <a:lstStyle/>
          <a:p>
            <a:fld id="{D8658E64-478A-4594-AF15-F58C06F6C9EE}" type="slidenum">
              <a:rPr lang="en-US" smtClean="0"/>
              <a:t>36</a:t>
            </a:fld>
            <a:endParaRPr lang="en-US"/>
          </a:p>
        </p:txBody>
      </p:sp>
    </p:spTree>
    <p:extLst>
      <p:ext uri="{BB962C8B-B14F-4D97-AF65-F5344CB8AC3E}">
        <p14:creationId xmlns:p14="http://schemas.microsoft.com/office/powerpoint/2010/main" val="2619465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90685" y="1528549"/>
            <a:ext cx="4570559" cy="4722380"/>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244" y="1637731"/>
            <a:ext cx="4300223" cy="4526106"/>
          </a:xfrm>
          <a:prstGeom prst="rect">
            <a:avLst/>
          </a:prstGeom>
        </p:spPr>
      </p:pic>
      <p:sp>
        <p:nvSpPr>
          <p:cNvPr id="13" name="Title 1"/>
          <p:cNvSpPr txBox="1">
            <a:spLocks/>
          </p:cNvSpPr>
          <p:nvPr/>
        </p:nvSpPr>
        <p:spPr bwMode="auto">
          <a:xfrm>
            <a:off x="279783" y="5646817"/>
            <a:ext cx="4398928" cy="503108"/>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R.O.W. </a:t>
            </a:r>
            <a:r>
              <a:rPr lang="en-US" sz="2200" dirty="0" err="1">
                <a:solidFill>
                  <a:schemeClr val="bg1"/>
                </a:solidFill>
              </a:rPr>
              <a:t>Bioswale</a:t>
            </a:r>
            <a:endParaRPr lang="en-US" sz="2200" dirty="0">
              <a:solidFill>
                <a:schemeClr val="bg1"/>
              </a:solidFill>
            </a:endParaRPr>
          </a:p>
        </p:txBody>
      </p:sp>
      <p:sp>
        <p:nvSpPr>
          <p:cNvPr id="14" name="Title 1"/>
          <p:cNvSpPr txBox="1">
            <a:spLocks/>
          </p:cNvSpPr>
          <p:nvPr/>
        </p:nvSpPr>
        <p:spPr bwMode="auto">
          <a:xfrm>
            <a:off x="4761244" y="5660729"/>
            <a:ext cx="4382756" cy="503108"/>
          </a:xfrm>
          <a:prstGeom prst="rect">
            <a:avLst/>
          </a:prstGeom>
          <a:solidFill>
            <a:schemeClr val="bg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2200" dirty="0">
                <a:solidFill>
                  <a:schemeClr val="bg1"/>
                </a:solidFill>
              </a:rPr>
              <a:t>NYCDEP </a:t>
            </a:r>
            <a:r>
              <a:rPr lang="en-US" sz="2200" dirty="0" err="1">
                <a:solidFill>
                  <a:schemeClr val="bg1"/>
                </a:solidFill>
              </a:rPr>
              <a:t>Bioswale</a:t>
            </a:r>
            <a:endParaRPr lang="en-US" sz="2200" dirty="0">
              <a:solidFill>
                <a:schemeClr val="bg1"/>
              </a:solidFill>
            </a:endParaRPr>
          </a:p>
        </p:txBody>
      </p:sp>
      <p:sp>
        <p:nvSpPr>
          <p:cNvPr id="2" name="Slide Number Placeholder 1">
            <a:extLst>
              <a:ext uri="{FF2B5EF4-FFF2-40B4-BE49-F238E27FC236}">
                <a16:creationId xmlns:a16="http://schemas.microsoft.com/office/drawing/2014/main" id="{8B78DABC-3FDB-4CD0-A726-3B7D94B597BD}"/>
              </a:ext>
            </a:extLst>
          </p:cNvPr>
          <p:cNvSpPr>
            <a:spLocks noGrp="1"/>
          </p:cNvSpPr>
          <p:nvPr>
            <p:ph type="sldNum" sz="quarter" idx="11"/>
          </p:nvPr>
        </p:nvSpPr>
        <p:spPr>
          <a:xfrm>
            <a:off x="6457950" y="6356350"/>
            <a:ext cx="2057400" cy="365125"/>
          </a:xfrm>
        </p:spPr>
        <p:txBody>
          <a:bodyPr/>
          <a:lstStyle/>
          <a:p>
            <a:fld id="{D8658E64-478A-4594-AF15-F58C06F6C9EE}" type="slidenum">
              <a:rPr lang="en-US" smtClean="0">
                <a:solidFill>
                  <a:schemeClr val="bg1">
                    <a:lumMod val="50000"/>
                  </a:schemeClr>
                </a:solidFill>
              </a:rPr>
              <a:t>37</a:t>
            </a:fld>
            <a:endParaRPr lang="en-US" dirty="0">
              <a:solidFill>
                <a:schemeClr val="bg1">
                  <a:lumMod val="50000"/>
                </a:schemeClr>
              </a:solidFill>
            </a:endParaRPr>
          </a:p>
        </p:txBody>
      </p:sp>
      <p:sp>
        <p:nvSpPr>
          <p:cNvPr id="21" name="Title 1">
            <a:extLst>
              <a:ext uri="{FF2B5EF4-FFF2-40B4-BE49-F238E27FC236}">
                <a16:creationId xmlns:a16="http://schemas.microsoft.com/office/drawing/2014/main" id="{78FB94FC-6B4A-47B0-BBE2-7E342A1D232C}"/>
              </a:ext>
            </a:extLst>
          </p:cNvPr>
          <p:cNvSpPr>
            <a:spLocks noGrp="1"/>
          </p:cNvSpPr>
          <p:nvPr>
            <p:ph type="title"/>
          </p:nvPr>
        </p:nvSpPr>
        <p:spPr>
          <a:xfrm>
            <a:off x="279783" y="185849"/>
            <a:ext cx="7938250" cy="1143000"/>
          </a:xfrm>
        </p:spPr>
        <p:txBody>
          <a:bodyPr/>
          <a:lstStyle/>
          <a:p>
            <a:r>
              <a:rPr lang="en-US" dirty="0"/>
              <a:t>Samples of Short Term Solutions for Localized Ponding</a:t>
            </a:r>
          </a:p>
        </p:txBody>
      </p:sp>
    </p:spTree>
    <p:extLst>
      <p:ext uri="{BB962C8B-B14F-4D97-AF65-F5344CB8AC3E}">
        <p14:creationId xmlns:p14="http://schemas.microsoft.com/office/powerpoint/2010/main" val="23451721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 for…</a:t>
            </a:r>
          </a:p>
        </p:txBody>
      </p:sp>
      <p:sp>
        <p:nvSpPr>
          <p:cNvPr id="3" name="Content Placeholder 2"/>
          <p:cNvSpPr>
            <a:spLocks noGrp="1"/>
          </p:cNvSpPr>
          <p:nvPr>
            <p:ph sz="quarter" idx="10"/>
          </p:nvPr>
        </p:nvSpPr>
        <p:spPr>
          <a:xfrm>
            <a:off x="717755" y="1417640"/>
            <a:ext cx="7797595" cy="4702324"/>
          </a:xfrm>
        </p:spPr>
        <p:txBody>
          <a:bodyPr/>
          <a:lstStyle/>
          <a:p>
            <a:pPr marL="398462" indent="0">
              <a:buNone/>
            </a:pPr>
            <a:r>
              <a:rPr lang="en-US" b="1" dirty="0"/>
              <a:t>2. Poor Asphalt Roadway Conditions</a:t>
            </a:r>
          </a:p>
          <a:p>
            <a:pPr marL="1252537" lvl="2" indent="-342900">
              <a:buClr>
                <a:schemeClr val="tx1">
                  <a:lumMod val="65000"/>
                  <a:lumOff val="35000"/>
                </a:schemeClr>
              </a:buClr>
              <a:buFont typeface="+mj-lt"/>
              <a:buAutoNum type="alphaUcPeriod"/>
            </a:pPr>
            <a:r>
              <a:rPr lang="en-US" sz="2000" dirty="0">
                <a:solidFill>
                  <a:schemeClr val="tx1">
                    <a:lumMod val="65000"/>
                    <a:lumOff val="35000"/>
                  </a:schemeClr>
                </a:solidFill>
              </a:rPr>
              <a:t>Re-grade, mill and pave such that roadways slope towards existing catch basins. Note: This solution may not be feasible since NYCDOT had concerns that frequent milling and paving may increase pressure on gas mains in the College Point Corporate Park area.</a:t>
            </a:r>
          </a:p>
          <a:p>
            <a:pPr marL="1252537" lvl="2" indent="-342900">
              <a:buClr>
                <a:schemeClr val="tx1">
                  <a:lumMod val="65000"/>
                  <a:lumOff val="35000"/>
                </a:schemeClr>
              </a:buClr>
              <a:buFont typeface="+mj-lt"/>
              <a:buAutoNum type="alphaUcPeriod"/>
            </a:pPr>
            <a:r>
              <a:rPr lang="en-US" sz="2000" dirty="0">
                <a:solidFill>
                  <a:schemeClr val="tx1">
                    <a:lumMod val="65000"/>
                    <a:lumOff val="35000"/>
                  </a:schemeClr>
                </a:solidFill>
              </a:rPr>
              <a:t>For select roadways, reconstruct with a rigid subbase (with hopes that it will help make the settlement more uniform). Periodically mill and pave depending on how long it will take for settlement to be completed.</a:t>
            </a:r>
          </a:p>
          <a:p>
            <a:pPr marL="909637" lvl="2" indent="0">
              <a:buClr>
                <a:schemeClr val="tx1">
                  <a:lumMod val="65000"/>
                  <a:lumOff val="35000"/>
                </a:schemeClr>
              </a:buClr>
              <a:buNone/>
            </a:pPr>
            <a:endParaRPr lang="en-US" sz="1900" dirty="0">
              <a:solidFill>
                <a:schemeClr val="tx1">
                  <a:lumMod val="65000"/>
                  <a:lumOff val="35000"/>
                </a:schemeClr>
              </a:solidFill>
            </a:endParaRPr>
          </a:p>
          <a:p>
            <a:pPr lvl="1"/>
            <a:endParaRPr lang="en-US" dirty="0"/>
          </a:p>
        </p:txBody>
      </p:sp>
      <p:sp>
        <p:nvSpPr>
          <p:cNvPr id="4" name="Slide Number Placeholder 3">
            <a:extLst>
              <a:ext uri="{FF2B5EF4-FFF2-40B4-BE49-F238E27FC236}">
                <a16:creationId xmlns:a16="http://schemas.microsoft.com/office/drawing/2014/main" id="{8A800031-6FF0-494B-A0D2-B5934029A9D4}"/>
              </a:ext>
            </a:extLst>
          </p:cNvPr>
          <p:cNvSpPr>
            <a:spLocks noGrp="1"/>
          </p:cNvSpPr>
          <p:nvPr>
            <p:ph type="sldNum" sz="quarter" idx="11"/>
          </p:nvPr>
        </p:nvSpPr>
        <p:spPr/>
        <p:txBody>
          <a:bodyPr/>
          <a:lstStyle/>
          <a:p>
            <a:fld id="{D8658E64-478A-4594-AF15-F58C06F6C9EE}" type="slidenum">
              <a:rPr lang="en-US" smtClean="0"/>
              <a:t>38</a:t>
            </a:fld>
            <a:endParaRPr lang="en-US" dirty="0"/>
          </a:p>
        </p:txBody>
      </p:sp>
      <p:sp>
        <p:nvSpPr>
          <p:cNvPr id="5" name="Content Placeholder 2">
            <a:extLst>
              <a:ext uri="{FF2B5EF4-FFF2-40B4-BE49-F238E27FC236}">
                <a16:creationId xmlns:a16="http://schemas.microsoft.com/office/drawing/2014/main" id="{F3E8BA30-A712-4799-83A1-F4C8D8446086}"/>
              </a:ext>
            </a:extLst>
          </p:cNvPr>
          <p:cNvSpPr txBox="1">
            <a:spLocks/>
          </p:cNvSpPr>
          <p:nvPr/>
        </p:nvSpPr>
        <p:spPr bwMode="auto">
          <a:xfrm>
            <a:off x="717755" y="4763616"/>
            <a:ext cx="7797595" cy="1159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Font typeface="Wingdings" pitchFamily="2" charset="2"/>
              <a:buNone/>
            </a:pPr>
            <a:r>
              <a:rPr lang="en-US" b="1" dirty="0"/>
              <a:t>3. Affected Utilities &amp; Pavement Conditions</a:t>
            </a:r>
          </a:p>
          <a:p>
            <a:pPr marL="1252537" lvl="2" indent="-342900">
              <a:buClr>
                <a:schemeClr val="tx1">
                  <a:lumMod val="65000"/>
                  <a:lumOff val="35000"/>
                </a:schemeClr>
              </a:buClr>
              <a:buFont typeface="+mj-lt"/>
              <a:buAutoNum type="alphaUcPeriod"/>
            </a:pPr>
            <a:r>
              <a:rPr lang="en-US" sz="2000" dirty="0">
                <a:solidFill>
                  <a:schemeClr val="tx1">
                    <a:lumMod val="65000"/>
                    <a:lumOff val="35000"/>
                  </a:schemeClr>
                </a:solidFill>
              </a:rPr>
              <a:t>Adjust manhole and utility covers to prevent protrusions that may be a hazard for pedestrians and/or vehicles</a:t>
            </a:r>
          </a:p>
          <a:p>
            <a:pPr marL="1252537" lvl="2" indent="-342900">
              <a:buClr>
                <a:schemeClr val="tx1">
                  <a:lumMod val="65000"/>
                  <a:lumOff val="35000"/>
                </a:schemeClr>
              </a:buClr>
              <a:buFont typeface="+mj-lt"/>
              <a:buAutoNum type="alphaUcPeriod"/>
            </a:pPr>
            <a:endParaRPr lang="en-US" sz="2000" dirty="0">
              <a:solidFill>
                <a:schemeClr val="tx1">
                  <a:lumMod val="65000"/>
                  <a:lumOff val="35000"/>
                </a:schemeClr>
              </a:solidFill>
            </a:endParaRPr>
          </a:p>
          <a:p>
            <a:pPr marL="909637" lvl="2" indent="0">
              <a:buClr>
                <a:schemeClr val="tx1">
                  <a:lumMod val="65000"/>
                  <a:lumOff val="35000"/>
                </a:schemeClr>
              </a:buClr>
              <a:buFont typeface="Arial" charset="0"/>
              <a:buNone/>
            </a:pPr>
            <a:endParaRPr lang="en-US" sz="1900" dirty="0">
              <a:solidFill>
                <a:schemeClr val="tx1">
                  <a:lumMod val="65000"/>
                  <a:lumOff val="35000"/>
                </a:schemeClr>
              </a:solidFill>
            </a:endParaRPr>
          </a:p>
          <a:p>
            <a:pPr lvl="1"/>
            <a:endParaRPr lang="en-US" dirty="0"/>
          </a:p>
        </p:txBody>
      </p:sp>
    </p:spTree>
    <p:extLst>
      <p:ext uri="{BB962C8B-B14F-4D97-AF65-F5344CB8AC3E}">
        <p14:creationId xmlns:p14="http://schemas.microsoft.com/office/powerpoint/2010/main" val="18435536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 for…</a:t>
            </a:r>
          </a:p>
        </p:txBody>
      </p:sp>
      <p:sp>
        <p:nvSpPr>
          <p:cNvPr id="3" name="Content Placeholder 2"/>
          <p:cNvSpPr>
            <a:spLocks noGrp="1"/>
          </p:cNvSpPr>
          <p:nvPr>
            <p:ph sz="quarter" idx="10"/>
          </p:nvPr>
        </p:nvSpPr>
        <p:spPr>
          <a:xfrm>
            <a:off x="717756" y="1417640"/>
            <a:ext cx="7766822" cy="4702324"/>
          </a:xfrm>
        </p:spPr>
        <p:txBody>
          <a:bodyPr/>
          <a:lstStyle/>
          <a:p>
            <a:pPr marL="398462" indent="0">
              <a:buNone/>
            </a:pPr>
            <a:r>
              <a:rPr lang="en-US" b="1" dirty="0"/>
              <a:t>4. Settlement Issue</a:t>
            </a:r>
          </a:p>
          <a:p>
            <a:pPr marL="1376362" lvl="2" indent="-457200">
              <a:buClr>
                <a:schemeClr val="tx1">
                  <a:lumMod val="65000"/>
                  <a:lumOff val="35000"/>
                </a:schemeClr>
              </a:buClr>
              <a:buFont typeface="+mj-lt"/>
              <a:buAutoNum type="alphaUcPeriod"/>
            </a:pPr>
            <a:r>
              <a:rPr lang="en-US" sz="2000" dirty="0">
                <a:solidFill>
                  <a:schemeClr val="tx1">
                    <a:lumMod val="65000"/>
                    <a:lumOff val="35000"/>
                  </a:schemeClr>
                </a:solidFill>
              </a:rPr>
              <a:t>Long term maintenance plan: Implement a phased consolidation scheme for each of the roadways with detours in place for the phase consolidation to happen over time. Can implement a pilot program for one section of roadway first to determine effectiveness of solution. Soils from past geotechnical reports and findings indicate presence of varying levels and amounts of organics, depending on location. </a:t>
            </a:r>
          </a:p>
          <a:p>
            <a:pPr marL="1376362" lvl="2" indent="-457200">
              <a:buClr>
                <a:schemeClr val="tx1">
                  <a:lumMod val="65000"/>
                  <a:lumOff val="35000"/>
                </a:schemeClr>
              </a:buClr>
              <a:buFont typeface="+mj-lt"/>
              <a:buAutoNum type="alphaUcPeriod"/>
            </a:pPr>
            <a:r>
              <a:rPr lang="en-US" sz="2000" dirty="0">
                <a:solidFill>
                  <a:schemeClr val="tx1">
                    <a:lumMod val="65000"/>
                    <a:lumOff val="35000"/>
                  </a:schemeClr>
                </a:solidFill>
              </a:rPr>
              <a:t>Further subsurface investigation of soil conditions is recommended to obtain a more comprehensive understanding of the widespread settlement issue. </a:t>
            </a:r>
          </a:p>
          <a:p>
            <a:pPr marL="1376362" lvl="2" indent="-457200">
              <a:buClr>
                <a:schemeClr val="tx1">
                  <a:lumMod val="65000"/>
                  <a:lumOff val="35000"/>
                </a:schemeClr>
              </a:buClr>
              <a:buFont typeface="+mj-lt"/>
              <a:buAutoNum type="alphaUcPeriod"/>
            </a:pPr>
            <a:r>
              <a:rPr lang="en-US" sz="2000" dirty="0">
                <a:solidFill>
                  <a:schemeClr val="tx1">
                    <a:lumMod val="65000"/>
                    <a:lumOff val="35000"/>
                  </a:schemeClr>
                </a:solidFill>
              </a:rPr>
              <a:t>For other long term solutions, see following slide and findings from geotechnical analysis performed by Edwards and </a:t>
            </a:r>
            <a:r>
              <a:rPr lang="en-US" sz="2000" dirty="0" err="1">
                <a:solidFill>
                  <a:schemeClr val="tx1">
                    <a:lumMod val="65000"/>
                    <a:lumOff val="35000"/>
                  </a:schemeClr>
                </a:solidFill>
              </a:rPr>
              <a:t>Kelcey</a:t>
            </a:r>
            <a:r>
              <a:rPr lang="en-US" sz="2000" dirty="0">
                <a:solidFill>
                  <a:schemeClr val="tx1">
                    <a:lumMod val="65000"/>
                    <a:lumOff val="35000"/>
                  </a:schemeClr>
                </a:solidFill>
              </a:rPr>
              <a:t> Engineers, Inc. in 2002 and 2003, in Appendix C.</a:t>
            </a:r>
          </a:p>
          <a:p>
            <a:pPr marL="1366837" lvl="2" indent="-457200">
              <a:buClr>
                <a:schemeClr val="tx1">
                  <a:lumMod val="65000"/>
                  <a:lumOff val="35000"/>
                </a:schemeClr>
              </a:buClr>
              <a:buFont typeface="+mj-lt"/>
              <a:buAutoNum type="alphaUcPeriod"/>
            </a:pPr>
            <a:endParaRPr lang="en-US" sz="2000" dirty="0">
              <a:solidFill>
                <a:schemeClr val="tx1">
                  <a:lumMod val="65000"/>
                  <a:lumOff val="35000"/>
                </a:schemeClr>
              </a:solidFill>
            </a:endParaRPr>
          </a:p>
          <a:p>
            <a:pPr marL="909637" lvl="2" indent="0">
              <a:buClr>
                <a:schemeClr val="tx1">
                  <a:lumMod val="65000"/>
                  <a:lumOff val="35000"/>
                </a:schemeClr>
              </a:buClr>
              <a:buNone/>
            </a:pPr>
            <a:endParaRPr lang="en-US" sz="1900" dirty="0">
              <a:solidFill>
                <a:schemeClr val="tx1">
                  <a:lumMod val="65000"/>
                  <a:lumOff val="35000"/>
                </a:schemeClr>
              </a:solidFill>
            </a:endParaRPr>
          </a:p>
          <a:p>
            <a:pPr lvl="1"/>
            <a:endParaRPr lang="en-US" dirty="0"/>
          </a:p>
        </p:txBody>
      </p:sp>
      <p:sp>
        <p:nvSpPr>
          <p:cNvPr id="4" name="Slide Number Placeholder 3">
            <a:extLst>
              <a:ext uri="{FF2B5EF4-FFF2-40B4-BE49-F238E27FC236}">
                <a16:creationId xmlns:a16="http://schemas.microsoft.com/office/drawing/2014/main" id="{8A800031-6FF0-494B-A0D2-B5934029A9D4}"/>
              </a:ext>
            </a:extLst>
          </p:cNvPr>
          <p:cNvSpPr>
            <a:spLocks noGrp="1"/>
          </p:cNvSpPr>
          <p:nvPr>
            <p:ph type="sldNum" sz="quarter" idx="11"/>
          </p:nvPr>
        </p:nvSpPr>
        <p:spPr/>
        <p:txBody>
          <a:bodyPr/>
          <a:lstStyle/>
          <a:p>
            <a:fld id="{D8658E64-478A-4594-AF15-F58C06F6C9EE}" type="slidenum">
              <a:rPr lang="en-US" smtClean="0"/>
              <a:t>39</a:t>
            </a:fld>
            <a:endParaRPr lang="en-US"/>
          </a:p>
        </p:txBody>
      </p:sp>
    </p:spTree>
    <p:extLst>
      <p:ext uri="{BB962C8B-B14F-4D97-AF65-F5344CB8AC3E}">
        <p14:creationId xmlns:p14="http://schemas.microsoft.com/office/powerpoint/2010/main" val="41381954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Context</a:t>
            </a:r>
          </a:p>
        </p:txBody>
      </p:sp>
      <p:sp>
        <p:nvSpPr>
          <p:cNvPr id="3" name="Content Placeholder 2"/>
          <p:cNvSpPr>
            <a:spLocks noGrp="1"/>
          </p:cNvSpPr>
          <p:nvPr>
            <p:ph sz="quarter" idx="10"/>
          </p:nvPr>
        </p:nvSpPr>
        <p:spPr>
          <a:xfrm>
            <a:off x="457303" y="1600154"/>
            <a:ext cx="4049383" cy="4035875"/>
          </a:xfrm>
        </p:spPr>
        <p:txBody>
          <a:bodyPr/>
          <a:lstStyle/>
          <a:p>
            <a:pPr marL="398462" indent="0">
              <a:buNone/>
            </a:pPr>
            <a:r>
              <a:rPr lang="en-US" sz="1800" dirty="0"/>
              <a:t>The Corporate Park area has outstanding regional highway access via the Whitestone Expressway.  </a:t>
            </a:r>
          </a:p>
          <a:p>
            <a:pPr marL="398462" indent="0">
              <a:buNone/>
            </a:pPr>
            <a:endParaRPr lang="en-US" sz="1800" dirty="0"/>
          </a:p>
          <a:p>
            <a:pPr marL="398462" indent="0">
              <a:buNone/>
            </a:pPr>
            <a:r>
              <a:rPr lang="en-US" sz="1800" dirty="0"/>
              <a:t>Access is concentrated at the northbound and southbound service roads’ intersections with 20</a:t>
            </a:r>
            <a:r>
              <a:rPr lang="en-US" sz="1800" baseline="30000" dirty="0"/>
              <a:t>th</a:t>
            </a:r>
            <a:r>
              <a:rPr lang="en-US" sz="1800" dirty="0"/>
              <a:t> Avenue and Linden Place.</a:t>
            </a:r>
          </a:p>
          <a:p>
            <a:pPr marL="398462" indent="0">
              <a:buNone/>
            </a:pPr>
            <a:endParaRPr lang="en-US" sz="1800" dirty="0"/>
          </a:p>
          <a:p>
            <a:pPr marL="398462" indent="0">
              <a:buNone/>
            </a:pPr>
            <a:r>
              <a:rPr lang="en-US" sz="1800" dirty="0"/>
              <a:t>This study identifies both short and long-term improvements to alleviate congestion and improve  infrastructure throughout the College Point Corporate Park area.</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462764"/>
            <a:ext cx="4343400" cy="4572000"/>
          </a:xfrm>
          <a:prstGeom prst="rect">
            <a:avLst/>
          </a:prstGeom>
        </p:spPr>
      </p:pic>
      <p:sp>
        <p:nvSpPr>
          <p:cNvPr id="4" name="Slide Number Placeholder 3">
            <a:extLst>
              <a:ext uri="{FF2B5EF4-FFF2-40B4-BE49-F238E27FC236}">
                <a16:creationId xmlns:a16="http://schemas.microsoft.com/office/drawing/2014/main" id="{04F1D4EB-214D-4E62-829D-FF24B36C579C}"/>
              </a:ext>
            </a:extLst>
          </p:cNvPr>
          <p:cNvSpPr>
            <a:spLocks noGrp="1"/>
          </p:cNvSpPr>
          <p:nvPr>
            <p:ph type="sldNum" sz="quarter" idx="12"/>
          </p:nvPr>
        </p:nvSpPr>
        <p:spPr/>
        <p:txBody>
          <a:bodyPr/>
          <a:lstStyle/>
          <a:p>
            <a:fld id="{D8658E64-478A-4594-AF15-F58C06F6C9EE}" type="slidenum">
              <a:rPr lang="en-US" smtClean="0"/>
              <a:t>4</a:t>
            </a:fld>
            <a:endParaRPr lang="en-US"/>
          </a:p>
        </p:txBody>
      </p:sp>
    </p:spTree>
    <p:extLst>
      <p:ext uri="{BB962C8B-B14F-4D97-AF65-F5344CB8AC3E}">
        <p14:creationId xmlns:p14="http://schemas.microsoft.com/office/powerpoint/2010/main" val="21290970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17" y="-174206"/>
            <a:ext cx="9852166" cy="1143000"/>
          </a:xfrm>
        </p:spPr>
        <p:txBody>
          <a:bodyPr/>
          <a:lstStyle/>
          <a:p>
            <a:r>
              <a:rPr lang="en-US" sz="2800" dirty="0"/>
              <a:t>Samples of Long Term Solutions for Settlement by E&amp;K</a:t>
            </a:r>
          </a:p>
        </p:txBody>
      </p:sp>
      <p:pic>
        <p:nvPicPr>
          <p:cNvPr id="5" name="Content Placeholder 4"/>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4550" b="11379"/>
          <a:stretch/>
        </p:blipFill>
        <p:spPr>
          <a:xfrm>
            <a:off x="5520741" y="4061644"/>
            <a:ext cx="3031575" cy="2184585"/>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29" y="4153084"/>
            <a:ext cx="5234312" cy="181078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6045" y="909639"/>
            <a:ext cx="4828469" cy="271601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429" y="763994"/>
            <a:ext cx="3903853" cy="2930950"/>
          </a:xfrm>
          <a:prstGeom prst="rect">
            <a:avLst/>
          </a:prstGeom>
        </p:spPr>
      </p:pic>
      <p:sp>
        <p:nvSpPr>
          <p:cNvPr id="14" name="Title 1"/>
          <p:cNvSpPr txBox="1">
            <a:spLocks/>
          </p:cNvSpPr>
          <p:nvPr/>
        </p:nvSpPr>
        <p:spPr bwMode="auto">
          <a:xfrm>
            <a:off x="286429" y="3679811"/>
            <a:ext cx="3903853" cy="381833"/>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1800" dirty="0">
                <a:solidFill>
                  <a:schemeClr val="bg1"/>
                </a:solidFill>
              </a:rPr>
              <a:t>Surcharge w/ wick drains</a:t>
            </a:r>
          </a:p>
        </p:txBody>
      </p:sp>
      <p:sp>
        <p:nvSpPr>
          <p:cNvPr id="15" name="Title 1"/>
          <p:cNvSpPr txBox="1">
            <a:spLocks/>
          </p:cNvSpPr>
          <p:nvPr/>
        </p:nvSpPr>
        <p:spPr bwMode="auto">
          <a:xfrm>
            <a:off x="4350366" y="3625653"/>
            <a:ext cx="4634148" cy="381833"/>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1800" dirty="0" err="1">
                <a:solidFill>
                  <a:schemeClr val="bg1"/>
                </a:solidFill>
              </a:rPr>
              <a:t>Vibro</a:t>
            </a:r>
            <a:r>
              <a:rPr lang="en-US" sz="1800" dirty="0">
                <a:solidFill>
                  <a:schemeClr val="bg1"/>
                </a:solidFill>
              </a:rPr>
              <a:t> Concrete Columns</a:t>
            </a:r>
          </a:p>
        </p:txBody>
      </p:sp>
      <p:sp>
        <p:nvSpPr>
          <p:cNvPr id="16" name="Title 1"/>
          <p:cNvSpPr txBox="1">
            <a:spLocks/>
          </p:cNvSpPr>
          <p:nvPr/>
        </p:nvSpPr>
        <p:spPr bwMode="auto">
          <a:xfrm>
            <a:off x="286428" y="5864396"/>
            <a:ext cx="8265887" cy="381833"/>
          </a:xfrm>
          <a:prstGeom prst="rect">
            <a:avLst/>
          </a:prstGeom>
          <a:solidFill>
            <a:schemeClr val="tx1">
              <a:alpha val="50000"/>
            </a:schemeClr>
          </a:solidFill>
          <a:ln w="9525">
            <a:noFill/>
            <a:miter lim="800000"/>
            <a:headEnd/>
            <a:tailEnd/>
          </a:ln>
        </p:spPr>
        <p:txBody>
          <a:bodyPr vert="horz" wrap="square" lIns="91440" tIns="45720" rIns="91440" bIns="45720" numCol="1" anchor="ctr" anchorCtr="0" compatLnSpc="1">
            <a:prstTxWarp prst="textNoShape">
              <a:avLst/>
            </a:prstTxWarp>
          </a:bodyPr>
          <a:lstStyle>
            <a:lvl1pPr marL="631825" indent="0" algn="l" rtl="0" eaLnBrk="1" fontAlgn="base" hangingPunct="1">
              <a:spcBef>
                <a:spcPct val="0"/>
              </a:spcBef>
              <a:spcAft>
                <a:spcPct val="0"/>
              </a:spcAft>
              <a:defRPr sz="3000" b="0" kern="1200">
                <a:solidFill>
                  <a:srgbClr val="0070C0"/>
                </a:solidFill>
                <a:latin typeface="Segoe UI Semibold" panose="020B0702040204020203" pitchFamily="34" charset="0"/>
                <a:ea typeface="+mj-ea"/>
                <a:cs typeface="+mj-cs"/>
              </a:defRPr>
            </a:lvl1pPr>
            <a:lvl2pPr algn="l" rtl="0" eaLnBrk="1" fontAlgn="base" hangingPunct="1">
              <a:spcBef>
                <a:spcPct val="0"/>
              </a:spcBef>
              <a:spcAft>
                <a:spcPct val="0"/>
              </a:spcAft>
              <a:defRPr sz="3600">
                <a:solidFill>
                  <a:schemeClr val="bg1"/>
                </a:solidFill>
                <a:latin typeface="Calibri" pitchFamily="34" charset="0"/>
              </a:defRPr>
            </a:lvl2pPr>
            <a:lvl3pPr algn="l" rtl="0" eaLnBrk="1" fontAlgn="base" hangingPunct="1">
              <a:spcBef>
                <a:spcPct val="0"/>
              </a:spcBef>
              <a:spcAft>
                <a:spcPct val="0"/>
              </a:spcAft>
              <a:defRPr sz="3600">
                <a:solidFill>
                  <a:schemeClr val="bg1"/>
                </a:solidFill>
                <a:latin typeface="Calibri" pitchFamily="34" charset="0"/>
              </a:defRPr>
            </a:lvl3pPr>
            <a:lvl4pPr algn="l" rtl="0" eaLnBrk="1" fontAlgn="base" hangingPunct="1">
              <a:spcBef>
                <a:spcPct val="0"/>
              </a:spcBef>
              <a:spcAft>
                <a:spcPct val="0"/>
              </a:spcAft>
              <a:defRPr sz="3600">
                <a:solidFill>
                  <a:schemeClr val="bg1"/>
                </a:solidFill>
                <a:latin typeface="Calibri" pitchFamily="34" charset="0"/>
              </a:defRPr>
            </a:lvl4pPr>
            <a:lvl5pPr algn="l" rtl="0" eaLnBrk="1" fontAlgn="base" hangingPunct="1">
              <a:spcBef>
                <a:spcPct val="0"/>
              </a:spcBef>
              <a:spcAft>
                <a:spcPct val="0"/>
              </a:spcAft>
              <a:defRPr sz="3600">
                <a:solidFill>
                  <a:schemeClr val="bg1"/>
                </a:solidFill>
                <a:latin typeface="Calibri" pitchFamily="34" charset="0"/>
              </a:defRPr>
            </a:lvl5pPr>
            <a:lvl6pPr marL="457200" algn="l" rtl="0" eaLnBrk="1" fontAlgn="base" hangingPunct="1">
              <a:spcBef>
                <a:spcPct val="0"/>
              </a:spcBef>
              <a:spcAft>
                <a:spcPct val="0"/>
              </a:spcAft>
              <a:defRPr sz="3600" b="1">
                <a:solidFill>
                  <a:schemeClr val="bg1"/>
                </a:solidFill>
                <a:latin typeface="Calibri" pitchFamily="34" charset="0"/>
              </a:defRPr>
            </a:lvl6pPr>
            <a:lvl7pPr marL="914400" algn="l" rtl="0" eaLnBrk="1" fontAlgn="base" hangingPunct="1">
              <a:spcBef>
                <a:spcPct val="0"/>
              </a:spcBef>
              <a:spcAft>
                <a:spcPct val="0"/>
              </a:spcAft>
              <a:defRPr sz="3600" b="1">
                <a:solidFill>
                  <a:schemeClr val="bg1"/>
                </a:solidFill>
                <a:latin typeface="Calibri" pitchFamily="34" charset="0"/>
              </a:defRPr>
            </a:lvl7pPr>
            <a:lvl8pPr marL="1371600" algn="l" rtl="0" eaLnBrk="1" fontAlgn="base" hangingPunct="1">
              <a:spcBef>
                <a:spcPct val="0"/>
              </a:spcBef>
              <a:spcAft>
                <a:spcPct val="0"/>
              </a:spcAft>
              <a:defRPr sz="3600" b="1">
                <a:solidFill>
                  <a:schemeClr val="bg1"/>
                </a:solidFill>
                <a:latin typeface="Calibri" pitchFamily="34" charset="0"/>
              </a:defRPr>
            </a:lvl8pPr>
            <a:lvl9pPr marL="1828800" algn="l" rtl="0" eaLnBrk="1" fontAlgn="base" hangingPunct="1">
              <a:spcBef>
                <a:spcPct val="0"/>
              </a:spcBef>
              <a:spcAft>
                <a:spcPct val="0"/>
              </a:spcAft>
              <a:defRPr sz="3600" b="1">
                <a:solidFill>
                  <a:schemeClr val="bg1"/>
                </a:solidFill>
                <a:latin typeface="Calibri" pitchFamily="34" charset="0"/>
              </a:defRPr>
            </a:lvl9pPr>
          </a:lstStyle>
          <a:p>
            <a:r>
              <a:rPr lang="en-US" sz="1800" dirty="0">
                <a:solidFill>
                  <a:schemeClr val="bg1"/>
                </a:solidFill>
              </a:rPr>
              <a:t>Geofoam</a:t>
            </a:r>
          </a:p>
        </p:txBody>
      </p:sp>
      <p:sp>
        <p:nvSpPr>
          <p:cNvPr id="3" name="Slide Number Placeholder 2">
            <a:extLst>
              <a:ext uri="{FF2B5EF4-FFF2-40B4-BE49-F238E27FC236}">
                <a16:creationId xmlns:a16="http://schemas.microsoft.com/office/drawing/2014/main" id="{134C6D94-70D2-4443-9CD6-38F93F2E1070}"/>
              </a:ext>
            </a:extLst>
          </p:cNvPr>
          <p:cNvSpPr>
            <a:spLocks noGrp="1"/>
          </p:cNvSpPr>
          <p:nvPr>
            <p:ph type="sldNum" sz="quarter" idx="11"/>
          </p:nvPr>
        </p:nvSpPr>
        <p:spPr/>
        <p:txBody>
          <a:bodyPr/>
          <a:lstStyle/>
          <a:p>
            <a:fld id="{D8658E64-478A-4594-AF15-F58C06F6C9EE}" type="slidenum">
              <a:rPr lang="en-US" smtClean="0">
                <a:solidFill>
                  <a:schemeClr val="bg1">
                    <a:lumMod val="50000"/>
                  </a:schemeClr>
                </a:solidFill>
              </a:rPr>
              <a:t>40</a:t>
            </a:fld>
            <a:endParaRPr lang="en-US" dirty="0">
              <a:solidFill>
                <a:schemeClr val="bg1">
                  <a:lumMod val="50000"/>
                </a:schemeClr>
              </a:solidFill>
            </a:endParaRPr>
          </a:p>
        </p:txBody>
      </p:sp>
      <p:sp>
        <p:nvSpPr>
          <p:cNvPr id="12" name="Content Placeholder 2">
            <a:extLst>
              <a:ext uri="{FF2B5EF4-FFF2-40B4-BE49-F238E27FC236}">
                <a16:creationId xmlns:a16="http://schemas.microsoft.com/office/drawing/2014/main" id="{72D911E8-0F62-42F2-96BD-8E5D2610A608}"/>
              </a:ext>
            </a:extLst>
          </p:cNvPr>
          <p:cNvSpPr txBox="1">
            <a:spLocks/>
          </p:cNvSpPr>
          <p:nvPr/>
        </p:nvSpPr>
        <p:spPr bwMode="auto">
          <a:xfrm>
            <a:off x="-203200" y="6356350"/>
            <a:ext cx="8158480" cy="501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631825" indent="-233363" algn="l" rtl="0" eaLnBrk="1" fontAlgn="base" hangingPunct="1">
              <a:spcBef>
                <a:spcPct val="20000"/>
              </a:spcBef>
              <a:spcAft>
                <a:spcPct val="0"/>
              </a:spcAft>
              <a:buClr>
                <a:srgbClr val="92D050"/>
              </a:buClr>
              <a:buFont typeface="Wingdings" pitchFamily="2" charset="2"/>
              <a:buChar char="§"/>
              <a:defRPr sz="20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855663" indent="-223838" algn="l" rtl="0" eaLnBrk="1" fontAlgn="base" hangingPunct="1">
              <a:spcBef>
                <a:spcPct val="20000"/>
              </a:spcBef>
              <a:spcAft>
                <a:spcPct val="0"/>
              </a:spcAft>
              <a:buClr>
                <a:srgbClr val="92D050"/>
              </a:buClr>
              <a:buFont typeface="Arial" charset="0"/>
              <a:buChar char="–"/>
              <a:defRPr sz="1800" kern="12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8462" indent="0">
              <a:buFont typeface="Wingdings" pitchFamily="2" charset="2"/>
              <a:buNone/>
            </a:pPr>
            <a:r>
              <a:rPr lang="en-US" sz="900" dirty="0"/>
              <a:t>NOTE: See following slide for descriptions of the above long-term solution samples. </a:t>
            </a:r>
          </a:p>
        </p:txBody>
      </p:sp>
    </p:spTree>
    <p:extLst>
      <p:ext uri="{BB962C8B-B14F-4D97-AF65-F5344CB8AC3E}">
        <p14:creationId xmlns:p14="http://schemas.microsoft.com/office/powerpoint/2010/main" val="31688143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399"/>
            <a:ext cx="8550322" cy="1143000"/>
          </a:xfrm>
        </p:spPr>
        <p:txBody>
          <a:bodyPr/>
          <a:lstStyle/>
          <a:p>
            <a:r>
              <a:rPr lang="en-US" sz="2800" dirty="0"/>
              <a:t>Samples of Long Term Solutions for Settlement by E&amp;K (cont.)</a:t>
            </a:r>
          </a:p>
        </p:txBody>
      </p:sp>
      <p:sp>
        <p:nvSpPr>
          <p:cNvPr id="3" name="Content Placeholder 2"/>
          <p:cNvSpPr>
            <a:spLocks noGrp="1"/>
          </p:cNvSpPr>
          <p:nvPr>
            <p:ph sz="quarter" idx="10"/>
          </p:nvPr>
        </p:nvSpPr>
        <p:spPr>
          <a:xfrm>
            <a:off x="457199" y="1116434"/>
            <a:ext cx="8365549" cy="4035875"/>
          </a:xfrm>
        </p:spPr>
        <p:txBody>
          <a:bodyPr/>
          <a:lstStyle/>
          <a:p>
            <a:r>
              <a:rPr lang="en-US" b="1" dirty="0"/>
              <a:t>Surcharge with Wick Drains</a:t>
            </a:r>
          </a:p>
          <a:p>
            <a:pPr lvl="1"/>
            <a:r>
              <a:rPr lang="en-US" sz="1600" dirty="0"/>
              <a:t>A surcharge load is placed over compressible soils; the weight of the surcharge helps to accelerate soil consolidation</a:t>
            </a:r>
          </a:p>
          <a:p>
            <a:pPr lvl="1"/>
            <a:r>
              <a:rPr lang="en-US" sz="1600" dirty="0"/>
              <a:t>A prefabricated vertical drain system (consisting of wick drains spaced at pre-determined intervals) is installed in the soil to accelerate consolidation by providing drainage paths for porewater to escape</a:t>
            </a:r>
          </a:p>
          <a:p>
            <a:r>
              <a:rPr lang="en-US" b="1" dirty="0" err="1"/>
              <a:t>Vibro</a:t>
            </a:r>
            <a:r>
              <a:rPr lang="en-US" b="1" dirty="0"/>
              <a:t> Concrete Columns</a:t>
            </a:r>
          </a:p>
          <a:p>
            <a:pPr lvl="1"/>
            <a:r>
              <a:rPr lang="en-US" sz="1600" dirty="0"/>
              <a:t>Installation of </a:t>
            </a:r>
            <a:r>
              <a:rPr lang="en-US" sz="1600" dirty="0" err="1"/>
              <a:t>vibro</a:t>
            </a:r>
            <a:r>
              <a:rPr lang="en-US" sz="1600" dirty="0"/>
              <a:t> concrete columns with a “load transfer mat” in lieu of conventional piles and reinforced concrete slab allows for easier access to utilities for long-term maintenance</a:t>
            </a:r>
          </a:p>
          <a:p>
            <a:pPr lvl="1"/>
            <a:r>
              <a:rPr lang="en-US" sz="1600" dirty="0" err="1"/>
              <a:t>Vibro</a:t>
            </a:r>
            <a:r>
              <a:rPr lang="en-US" sz="1600" dirty="0"/>
              <a:t> concrete columns consist of a 2 to 3 foot unreinforced concrete shaft belled at the top and bottom to 5 or 6 feet to increase the bearing area</a:t>
            </a:r>
          </a:p>
          <a:p>
            <a:pPr lvl="1"/>
            <a:r>
              <a:rPr lang="en-US" sz="1600" dirty="0"/>
              <a:t>“Load transfer mat” consisting of alternating layers of compacted fill and geogrid is constructed above the </a:t>
            </a:r>
            <a:r>
              <a:rPr lang="en-US" sz="1600" dirty="0" err="1"/>
              <a:t>vibro</a:t>
            </a:r>
            <a:r>
              <a:rPr lang="en-US" sz="1600" dirty="0"/>
              <a:t> concrete columns</a:t>
            </a:r>
          </a:p>
          <a:p>
            <a:r>
              <a:rPr lang="en-US" b="1" dirty="0" err="1"/>
              <a:t>GeoFoam</a:t>
            </a:r>
            <a:endParaRPr lang="en-US" dirty="0"/>
          </a:p>
          <a:p>
            <a:pPr lvl="1"/>
            <a:r>
              <a:rPr lang="en-US" sz="1600" dirty="0" err="1"/>
              <a:t>GeoFoam</a:t>
            </a:r>
            <a:r>
              <a:rPr lang="en-US" sz="1600" dirty="0"/>
              <a:t> is the generic name for expanded polystyrene (EPS) blocks that are used in construction applications as extremely lightweight fill</a:t>
            </a:r>
          </a:p>
          <a:p>
            <a:pPr lvl="1"/>
            <a:r>
              <a:rPr lang="en-US" sz="1600" dirty="0"/>
              <a:t>Used to raise grades above compressible organic deposits </a:t>
            </a:r>
          </a:p>
          <a:p>
            <a:pPr lvl="1"/>
            <a:endParaRPr lang="en-US" sz="1600" dirty="0"/>
          </a:p>
          <a:p>
            <a:pPr marL="398462" indent="0">
              <a:buNone/>
            </a:pPr>
            <a:endParaRPr lang="en-US" dirty="0"/>
          </a:p>
        </p:txBody>
      </p:sp>
      <p:sp>
        <p:nvSpPr>
          <p:cNvPr id="4" name="Slide Number Placeholder 3">
            <a:extLst>
              <a:ext uri="{FF2B5EF4-FFF2-40B4-BE49-F238E27FC236}">
                <a16:creationId xmlns:a16="http://schemas.microsoft.com/office/drawing/2014/main" id="{BA845301-67C2-4135-93D9-385E68796FBB}"/>
              </a:ext>
            </a:extLst>
          </p:cNvPr>
          <p:cNvSpPr>
            <a:spLocks noGrp="1"/>
          </p:cNvSpPr>
          <p:nvPr>
            <p:ph type="sldNum" sz="quarter" idx="11"/>
          </p:nvPr>
        </p:nvSpPr>
        <p:spPr/>
        <p:txBody>
          <a:bodyPr/>
          <a:lstStyle/>
          <a:p>
            <a:fld id="{D8658E64-478A-4594-AF15-F58C06F6C9EE}" type="slidenum">
              <a:rPr lang="en-US" smtClean="0"/>
              <a:t>41</a:t>
            </a:fld>
            <a:endParaRPr lang="en-US" dirty="0"/>
          </a:p>
        </p:txBody>
      </p:sp>
    </p:spTree>
    <p:extLst>
      <p:ext uri="{BB962C8B-B14F-4D97-AF65-F5344CB8AC3E}">
        <p14:creationId xmlns:p14="http://schemas.microsoft.com/office/powerpoint/2010/main" val="4792312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9"/>
            <a:ext cx="8375515" cy="1143000"/>
          </a:xfrm>
        </p:spPr>
        <p:txBody>
          <a:bodyPr/>
          <a:lstStyle/>
          <a:p>
            <a:r>
              <a:rPr lang="en-US" dirty="0"/>
              <a:t>Summary of Key Findings - Infrastructure</a:t>
            </a:r>
          </a:p>
        </p:txBody>
      </p:sp>
      <p:graphicFrame>
        <p:nvGraphicFramePr>
          <p:cNvPr id="10" name="Content Placeholder 9">
            <a:extLst>
              <a:ext uri="{FF2B5EF4-FFF2-40B4-BE49-F238E27FC236}">
                <a16:creationId xmlns:a16="http://schemas.microsoft.com/office/drawing/2014/main" id="{6B1B0716-3C86-4FFE-B200-BAF1ED127D76}"/>
              </a:ext>
            </a:extLst>
          </p:cNvPr>
          <p:cNvGraphicFramePr>
            <a:graphicFrameLocks noGrp="1"/>
          </p:cNvGraphicFramePr>
          <p:nvPr>
            <p:ph sz="quarter" idx="10"/>
            <p:extLst>
              <p:ext uri="{D42A27DB-BD31-4B8C-83A1-F6EECF244321}">
                <p14:modId xmlns:p14="http://schemas.microsoft.com/office/powerpoint/2010/main" val="3858343754"/>
              </p:ext>
            </p:extLst>
          </p:nvPr>
        </p:nvGraphicFramePr>
        <p:xfrm>
          <a:off x="603682" y="1227336"/>
          <a:ext cx="8096436" cy="4195271"/>
        </p:xfrm>
        <a:graphic>
          <a:graphicData uri="http://schemas.openxmlformats.org/drawingml/2006/table">
            <a:tbl>
              <a:tblPr firstRow="1" bandRow="1">
                <a:tableStyleId>{5C22544A-7EE6-4342-B048-85BDC9FD1C3A}</a:tableStyleId>
              </a:tblPr>
              <a:tblGrid>
                <a:gridCol w="2921169">
                  <a:extLst>
                    <a:ext uri="{9D8B030D-6E8A-4147-A177-3AD203B41FA5}">
                      <a16:colId xmlns:a16="http://schemas.microsoft.com/office/drawing/2014/main" val="3690141493"/>
                    </a:ext>
                  </a:extLst>
                </a:gridCol>
                <a:gridCol w="2768573">
                  <a:extLst>
                    <a:ext uri="{9D8B030D-6E8A-4147-A177-3AD203B41FA5}">
                      <a16:colId xmlns:a16="http://schemas.microsoft.com/office/drawing/2014/main" val="49017010"/>
                    </a:ext>
                  </a:extLst>
                </a:gridCol>
                <a:gridCol w="2406694">
                  <a:extLst>
                    <a:ext uri="{9D8B030D-6E8A-4147-A177-3AD203B41FA5}">
                      <a16:colId xmlns:a16="http://schemas.microsoft.com/office/drawing/2014/main" val="889533005"/>
                    </a:ext>
                  </a:extLst>
                </a:gridCol>
              </a:tblGrid>
              <a:tr h="412649">
                <a:tc>
                  <a:txBody>
                    <a:bodyPr/>
                    <a:lstStyle/>
                    <a:p>
                      <a:r>
                        <a:rPr lang="en-US" dirty="0"/>
                        <a:t>Issues</a:t>
                      </a:r>
                    </a:p>
                  </a:txBody>
                  <a:tcPr/>
                </a:tc>
                <a:tc>
                  <a:txBody>
                    <a:bodyPr/>
                    <a:lstStyle/>
                    <a:p>
                      <a:r>
                        <a:rPr lang="en-US" dirty="0"/>
                        <a:t>Short Term Solutions</a:t>
                      </a:r>
                    </a:p>
                  </a:txBody>
                  <a:tcPr/>
                </a:tc>
                <a:tc>
                  <a:txBody>
                    <a:bodyPr/>
                    <a:lstStyle/>
                    <a:p>
                      <a:r>
                        <a:rPr lang="en-US" dirty="0"/>
                        <a:t>Long Term Solutions</a:t>
                      </a:r>
                    </a:p>
                  </a:txBody>
                  <a:tcPr/>
                </a:tc>
                <a:extLst>
                  <a:ext uri="{0D108BD9-81ED-4DB2-BD59-A6C34878D82A}">
                    <a16:rowId xmlns:a16="http://schemas.microsoft.com/office/drawing/2014/main" val="2042440995"/>
                  </a:ext>
                </a:extLst>
              </a:tr>
              <a:tr h="343875">
                <a:tc gridSpan="3">
                  <a:txBody>
                    <a:bodyPr/>
                    <a:lstStyle/>
                    <a:p>
                      <a:r>
                        <a:rPr lang="en-US" sz="1400" b="1" dirty="0"/>
                        <a:t>Localized Flooding:</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3955936"/>
                  </a:ext>
                </a:extLst>
              </a:tr>
              <a:tr h="1822536">
                <a:tc>
                  <a:txBody>
                    <a:bodyPr/>
                    <a:lstStyle/>
                    <a:p>
                      <a:r>
                        <a:rPr lang="en-US" sz="1000" dirty="0"/>
                        <a:t>Linden Pl (between Whitestone Expressway and 28</a:t>
                      </a:r>
                      <a:r>
                        <a:rPr lang="en-US" sz="1000" baseline="30000" dirty="0"/>
                        <a:t>th</a:t>
                      </a:r>
                      <a:r>
                        <a:rPr lang="en-US" sz="1000" dirty="0"/>
                        <a:t> Ave)</a:t>
                      </a:r>
                    </a:p>
                    <a:p>
                      <a:endParaRPr lang="en-US" sz="1000" dirty="0"/>
                    </a:p>
                    <a:p>
                      <a:r>
                        <a:rPr lang="en-US" sz="1000" dirty="0"/>
                        <a:t>28</a:t>
                      </a:r>
                      <a:r>
                        <a:rPr lang="en-US" sz="1000" baseline="30000" dirty="0"/>
                        <a:t>th</a:t>
                      </a:r>
                      <a:r>
                        <a:rPr lang="en-US" sz="1000" dirty="0"/>
                        <a:t> Ave (between Linden Pl and Ulmer St)</a:t>
                      </a:r>
                    </a:p>
                    <a:p>
                      <a:endParaRPr lang="en-US" sz="1000" dirty="0"/>
                    </a:p>
                    <a:p>
                      <a:r>
                        <a:rPr lang="en-US" sz="1000" dirty="0"/>
                        <a:t>Ulmer St (from Multiplex Cinemas to 25</a:t>
                      </a:r>
                      <a:r>
                        <a:rPr lang="en-US" sz="1000" baseline="30000" dirty="0"/>
                        <a:t>th</a:t>
                      </a:r>
                      <a:r>
                        <a:rPr lang="en-US" sz="1000" dirty="0"/>
                        <a:t> Ave)</a:t>
                      </a:r>
                    </a:p>
                    <a:p>
                      <a:endParaRPr lang="en-US" sz="1000" dirty="0"/>
                    </a:p>
                    <a:p>
                      <a:r>
                        <a:rPr lang="en-US" sz="1000" dirty="0"/>
                        <a:t>23</a:t>
                      </a:r>
                      <a:r>
                        <a:rPr lang="en-US" sz="1000" baseline="30000" dirty="0"/>
                        <a:t>rd</a:t>
                      </a:r>
                      <a:r>
                        <a:rPr lang="en-US" sz="1000" dirty="0"/>
                        <a:t> Ave (between 130</a:t>
                      </a:r>
                      <a:r>
                        <a:rPr lang="en-US" sz="1000" baseline="30000" dirty="0"/>
                        <a:t>th</a:t>
                      </a:r>
                      <a:r>
                        <a:rPr lang="en-US" sz="1000" dirty="0"/>
                        <a:t> St and Linden Pl) &amp; </a:t>
                      </a:r>
                    </a:p>
                    <a:p>
                      <a:r>
                        <a:rPr lang="en-US" sz="1000" dirty="0"/>
                        <a:t>130</a:t>
                      </a:r>
                      <a:r>
                        <a:rPr lang="en-US" sz="1000" baseline="30000" dirty="0"/>
                        <a:t>th</a:t>
                      </a:r>
                      <a:r>
                        <a:rPr lang="en-US" sz="1000" dirty="0"/>
                        <a:t> St (between 23</a:t>
                      </a:r>
                      <a:r>
                        <a:rPr lang="en-US" sz="1000" baseline="30000" dirty="0"/>
                        <a:t>rd</a:t>
                      </a:r>
                      <a:r>
                        <a:rPr lang="en-US" sz="1000" dirty="0"/>
                        <a:t> Ave and 25</a:t>
                      </a:r>
                      <a:r>
                        <a:rPr lang="en-US" sz="1000" baseline="30000" dirty="0"/>
                        <a:t>th</a:t>
                      </a:r>
                      <a:r>
                        <a:rPr lang="en-US" sz="1000" dirty="0"/>
                        <a:t> Ave)  </a:t>
                      </a:r>
                    </a:p>
                    <a:p>
                      <a:r>
                        <a:rPr lang="en-US" sz="1000" dirty="0"/>
                        <a:t>(adjacent to ball fields)</a:t>
                      </a:r>
                    </a:p>
                  </a:txBody>
                  <a:tcPr/>
                </a:tc>
                <a:tc>
                  <a:txBody>
                    <a:bodyPr/>
                    <a:lstStyle/>
                    <a:p>
                      <a:pPr marL="171450" indent="-171450">
                        <a:buFont typeface="Arial" panose="020B0604020202020204" pitchFamily="34" charset="0"/>
                        <a:buChar char="•"/>
                      </a:pPr>
                      <a:r>
                        <a:rPr lang="en-US" sz="1000" dirty="0"/>
                        <a:t>Re-grading at intersections and areas experiencing localized ponding to create positive drainage to existing catch basins</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a:t>Installation of catch basins</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a:t>Installation of green infrastructure techniques such as </a:t>
                      </a:r>
                      <a:r>
                        <a:rPr lang="en-US" sz="1000" dirty="0" err="1"/>
                        <a:t>bioswales</a:t>
                      </a:r>
                      <a:r>
                        <a:rPr lang="en-US" sz="1000" dirty="0"/>
                        <a:t>, permeable pavers</a:t>
                      </a:r>
                    </a:p>
                  </a:txBody>
                  <a:tcPr/>
                </a:tc>
                <a:tc>
                  <a:txBody>
                    <a:bodyPr/>
                    <a:lstStyle/>
                    <a:p>
                      <a:pPr marL="171450" indent="-171450">
                        <a:buFont typeface="Arial" panose="020B0604020202020204" pitchFamily="34" charset="0"/>
                        <a:buChar char="•"/>
                      </a:pPr>
                      <a:r>
                        <a:rPr lang="en-US" sz="1000" dirty="0"/>
                        <a:t>See Long Term Solutions for “Poor Roadway Conditions”</a:t>
                      </a:r>
                    </a:p>
                  </a:txBody>
                  <a:tcPr/>
                </a:tc>
                <a:extLst>
                  <a:ext uri="{0D108BD9-81ED-4DB2-BD59-A6C34878D82A}">
                    <a16:rowId xmlns:a16="http://schemas.microsoft.com/office/drawing/2014/main" val="25448328"/>
                  </a:ext>
                </a:extLst>
              </a:tr>
              <a:tr h="343875">
                <a:tc>
                  <a:txBody>
                    <a:bodyPr/>
                    <a:lstStyle/>
                    <a:p>
                      <a:r>
                        <a:rPr lang="en-US" sz="1400" b="1" kern="1200" dirty="0">
                          <a:solidFill>
                            <a:schemeClr val="dk1"/>
                          </a:solidFill>
                          <a:latin typeface="+mn-lt"/>
                          <a:ea typeface="+mn-ea"/>
                          <a:cs typeface="+mn-cs"/>
                        </a:rPr>
                        <a:t>Poor Roadway Conditions:</a:t>
                      </a:r>
                    </a:p>
                  </a:txBody>
                  <a:tcPr/>
                </a:tc>
                <a:tc>
                  <a:txBody>
                    <a:bodyPr/>
                    <a:lstStyle/>
                    <a:p>
                      <a:endParaRPr lang="en-US" sz="1400" b="1" kern="1200" dirty="0">
                        <a:solidFill>
                          <a:schemeClr val="dk1"/>
                        </a:solidFill>
                        <a:latin typeface="+mn-lt"/>
                        <a:ea typeface="+mn-ea"/>
                        <a:cs typeface="+mn-cs"/>
                      </a:endParaRPr>
                    </a:p>
                  </a:txBody>
                  <a:tcPr/>
                </a:tc>
                <a:tc>
                  <a:txBody>
                    <a:bodyPr/>
                    <a:lstStyle/>
                    <a:p>
                      <a:endParaRPr lang="en-US" sz="1400" b="1" kern="1200" dirty="0">
                        <a:solidFill>
                          <a:schemeClr val="dk1"/>
                        </a:solidFill>
                        <a:latin typeface="+mn-lt"/>
                        <a:ea typeface="+mn-ea"/>
                        <a:cs typeface="+mn-cs"/>
                      </a:endParaRPr>
                    </a:p>
                  </a:txBody>
                  <a:tcPr/>
                </a:tc>
                <a:extLst>
                  <a:ext uri="{0D108BD9-81ED-4DB2-BD59-A6C34878D82A}">
                    <a16:rowId xmlns:a16="http://schemas.microsoft.com/office/drawing/2014/main" val="280018373"/>
                  </a:ext>
                </a:extLst>
              </a:tr>
              <a:tr h="1272336">
                <a:tc>
                  <a:txBody>
                    <a:bodyPr/>
                    <a:lstStyle/>
                    <a:p>
                      <a:r>
                        <a:rPr lang="en-US" sz="1000" dirty="0"/>
                        <a:t>Ulmer St (between Whitestone Expressway and 23</a:t>
                      </a:r>
                      <a:r>
                        <a:rPr lang="en-US" sz="1000" baseline="30000" dirty="0"/>
                        <a:t>rd</a:t>
                      </a:r>
                      <a:r>
                        <a:rPr lang="en-US" sz="1000" dirty="0"/>
                        <a:t> Ave) &amp; intersection at 26</a:t>
                      </a:r>
                      <a:r>
                        <a:rPr lang="en-US" sz="1000" baseline="30000" dirty="0"/>
                        <a:t>th</a:t>
                      </a:r>
                      <a:r>
                        <a:rPr lang="en-US" sz="1000" dirty="0"/>
                        <a:t> Ave </a:t>
                      </a:r>
                    </a:p>
                    <a:p>
                      <a:endParaRPr lang="en-US" sz="1000" dirty="0"/>
                    </a:p>
                    <a:p>
                      <a:r>
                        <a:rPr lang="en-US" sz="1000" dirty="0"/>
                        <a:t>28</a:t>
                      </a:r>
                      <a:r>
                        <a:rPr lang="en-US" sz="1000" baseline="30000" dirty="0"/>
                        <a:t>th</a:t>
                      </a:r>
                      <a:r>
                        <a:rPr lang="en-US" sz="1000" dirty="0"/>
                        <a:t> Ave (between Linden Pl and College Point Blvd; worst between Linden Pl &amp; Ulmer St)</a:t>
                      </a:r>
                    </a:p>
                  </a:txBody>
                  <a:tcPr/>
                </a:tc>
                <a:tc>
                  <a:txBody>
                    <a:bodyPr/>
                    <a:lstStyle/>
                    <a:p>
                      <a:pPr marL="171450" indent="-171450">
                        <a:buFont typeface="Arial" panose="020B0604020202020204" pitchFamily="34" charset="0"/>
                        <a:buChar char="•"/>
                      </a:pPr>
                      <a:r>
                        <a:rPr lang="en-US" sz="1000" dirty="0"/>
                        <a:t>Enforcement of truck routes</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a:t>Adjust manholes to be flush with ground to remove tripping hazards and protrusions</a:t>
                      </a:r>
                    </a:p>
                    <a:p>
                      <a:pPr marL="0" indent="0">
                        <a:buFont typeface="Arial" panose="020B0604020202020204" pitchFamily="34" charset="0"/>
                        <a:buNone/>
                      </a:pPr>
                      <a:endParaRPr lang="en-US" sz="1000" dirty="0"/>
                    </a:p>
                    <a:p>
                      <a:pPr marL="171450" indent="-171450">
                        <a:buFont typeface="Arial" panose="020B0604020202020204" pitchFamily="34" charset="0"/>
                        <a:buChar char="•"/>
                      </a:pPr>
                      <a:r>
                        <a:rPr lang="en-US" sz="1000" dirty="0"/>
                        <a:t>Reconstruction of streets with rigid base</a:t>
                      </a:r>
                      <a:endParaRPr lang="en-US" sz="1800" dirty="0"/>
                    </a:p>
                  </a:txBody>
                  <a:tcPr/>
                </a:tc>
                <a:tc>
                  <a:txBody>
                    <a:bodyPr/>
                    <a:lstStyle/>
                    <a:p>
                      <a:pPr marL="285750" indent="-285750">
                        <a:buFont typeface="Arial" panose="020B0604020202020204" pitchFamily="34" charset="0"/>
                        <a:buChar char="•"/>
                      </a:pPr>
                      <a:r>
                        <a:rPr lang="en-US" sz="1000" dirty="0" err="1"/>
                        <a:t>Overconsolidation</a:t>
                      </a:r>
                      <a:r>
                        <a:rPr lang="en-US" sz="1000" dirty="0"/>
                        <a:t> of soils</a:t>
                      </a:r>
                    </a:p>
                    <a:p>
                      <a:pPr marL="0" indent="0">
                        <a:buFont typeface="Arial" panose="020B0604020202020204" pitchFamily="34" charset="0"/>
                        <a:buNone/>
                      </a:pPr>
                      <a:endParaRPr lang="en-US" sz="1000" dirty="0"/>
                    </a:p>
                    <a:p>
                      <a:pPr marL="285750" indent="-285750">
                        <a:buFont typeface="Arial" panose="020B0604020202020204" pitchFamily="34" charset="0"/>
                        <a:buChar char="•"/>
                      </a:pPr>
                      <a:r>
                        <a:rPr lang="en-US" sz="1000" dirty="0"/>
                        <a:t>See geotechnical analysis for other long term solutions proposed by Edwards &amp; </a:t>
                      </a:r>
                      <a:r>
                        <a:rPr lang="en-US" sz="1000" dirty="0" err="1"/>
                        <a:t>Kelcey</a:t>
                      </a:r>
                      <a:r>
                        <a:rPr lang="en-US" sz="1000" dirty="0"/>
                        <a:t>, Inc. in 2002</a:t>
                      </a:r>
                    </a:p>
                    <a:p>
                      <a:pPr marL="285750" indent="-285750">
                        <a:buFont typeface="Arial" panose="020B0604020202020204" pitchFamily="34" charset="0"/>
                        <a:buChar char="•"/>
                      </a:pPr>
                      <a:endParaRPr lang="en-US" sz="1800" dirty="0"/>
                    </a:p>
                  </a:txBody>
                  <a:tcPr/>
                </a:tc>
                <a:extLst>
                  <a:ext uri="{0D108BD9-81ED-4DB2-BD59-A6C34878D82A}">
                    <a16:rowId xmlns:a16="http://schemas.microsoft.com/office/drawing/2014/main" val="2532408705"/>
                  </a:ext>
                </a:extLst>
              </a:tr>
            </a:tbl>
          </a:graphicData>
        </a:graphic>
      </p:graphicFrame>
      <p:sp>
        <p:nvSpPr>
          <p:cNvPr id="3" name="Slide Number Placeholder 2">
            <a:extLst>
              <a:ext uri="{FF2B5EF4-FFF2-40B4-BE49-F238E27FC236}">
                <a16:creationId xmlns:a16="http://schemas.microsoft.com/office/drawing/2014/main" id="{80FB3C5D-C1B9-4FBE-8CF6-E6000854BB23}"/>
              </a:ext>
            </a:extLst>
          </p:cNvPr>
          <p:cNvSpPr>
            <a:spLocks noGrp="1"/>
          </p:cNvSpPr>
          <p:nvPr>
            <p:ph type="sldNum" sz="quarter" idx="11"/>
          </p:nvPr>
        </p:nvSpPr>
        <p:spPr/>
        <p:txBody>
          <a:bodyPr/>
          <a:lstStyle/>
          <a:p>
            <a:fld id="{D8658E64-478A-4594-AF15-F58C06F6C9EE}" type="slidenum">
              <a:rPr lang="en-US" smtClean="0"/>
              <a:t>42</a:t>
            </a:fld>
            <a:endParaRPr lang="en-US"/>
          </a:p>
        </p:txBody>
      </p:sp>
    </p:spTree>
    <p:extLst>
      <p:ext uri="{BB962C8B-B14F-4D97-AF65-F5344CB8AC3E}">
        <p14:creationId xmlns:p14="http://schemas.microsoft.com/office/powerpoint/2010/main" val="28527795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79969" y="557953"/>
            <a:ext cx="5977160" cy="3273584"/>
          </a:xfrm>
        </p:spPr>
        <p:txBody>
          <a:bodyPr/>
          <a:lstStyle/>
          <a:p>
            <a:r>
              <a:rPr lang="en-US" dirty="0"/>
              <a:t>Appendix A – Community Outreach</a:t>
            </a:r>
          </a:p>
        </p:txBody>
      </p:sp>
    </p:spTree>
    <p:extLst>
      <p:ext uri="{BB962C8B-B14F-4D97-AF65-F5344CB8AC3E}">
        <p14:creationId xmlns:p14="http://schemas.microsoft.com/office/powerpoint/2010/main" val="14661223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5" name="TextBox 4"/>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6" name="TextBox 5"/>
          <p:cNvSpPr txBox="1"/>
          <p:nvPr/>
        </p:nvSpPr>
        <p:spPr>
          <a:xfrm>
            <a:off x="685800" y="1643896"/>
            <a:ext cx="4495800"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To ensure that the roadway network keeps pace with CPCP’s diverse needs, NYCEDC and NYCDOT are analyzing street functions/traffic patterns and identifying and prioritizing necessary, feasible improvements to create an integrated transportation plan that will achieve efficiency, accessibility, and better road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NYCEDC and NYCDOT have reached out to the community and surrounding areas using a variety of outreach forums to gain valuable feedback into the Corporate Park’s needs, including a public workshop and several one-on-one meetings with:</a:t>
            </a:r>
          </a:p>
        </p:txBody>
      </p:sp>
      <p:sp>
        <p:nvSpPr>
          <p:cNvPr id="7" name="TextBox 6"/>
          <p:cNvSpPr txBox="1"/>
          <p:nvPr/>
        </p:nvSpPr>
        <p:spPr>
          <a:xfrm>
            <a:off x="685800" y="3429000"/>
            <a:ext cx="2133600" cy="16722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Local elected officials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College Point Corporate Park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Advisory Board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NYPD Police Academy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NY Times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Community Board 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College Point Board of Trade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College Point Civic and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Taxpayers Association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MTA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p:txBody>
      </p:sp>
      <p:sp>
        <p:nvSpPr>
          <p:cNvPr id="8" name="TextBox 7"/>
          <p:cNvSpPr txBox="1"/>
          <p:nvPr/>
        </p:nvSpPr>
        <p:spPr>
          <a:xfrm>
            <a:off x="2819400" y="3398064"/>
            <a:ext cx="2209800" cy="109773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College Point Businesses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Con Edison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Greater Whitestone Taxpayers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Civic Association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6139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6" name="TextBox 5"/>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7" name="Rectangle 6"/>
          <p:cNvSpPr/>
          <p:nvPr/>
        </p:nvSpPr>
        <p:spPr>
          <a:xfrm>
            <a:off x="838200" y="1828800"/>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SHORT-TERM ISSUES: WHAT WE LEARNED </a:t>
            </a:r>
            <a:br>
              <a:rPr kumimoji="0" lang="en-US" sz="1800" b="1" i="0" u="none" strike="noStrike" kern="1200" cap="none" spc="0" normalizeH="0" baseline="30000" noProof="0" dirty="0">
                <a:ln>
                  <a:noFill/>
                </a:ln>
                <a:solidFill>
                  <a:prstClr val="white"/>
                </a:solidFill>
                <a:effectLst/>
                <a:uLnTx/>
                <a:uFillTx/>
                <a:latin typeface="Calibri"/>
                <a:ea typeface="+mn-ea"/>
                <a:cs typeface="+mn-cs"/>
              </a:rPr>
            </a:br>
            <a:r>
              <a:rPr kumimoji="0" lang="en-US" sz="1800" b="1" i="0" u="none" strike="noStrike" kern="1200" cap="none" spc="0" normalizeH="0" baseline="30000" noProof="0" dirty="0">
                <a:ln>
                  <a:noFill/>
                </a:ln>
                <a:solidFill>
                  <a:prstClr val="white"/>
                </a:solidFill>
                <a:effectLst/>
                <a:uLnTx/>
                <a:uFillTx/>
                <a:latin typeface="Calibri"/>
                <a:ea typeface="+mn-ea"/>
                <a:cs typeface="+mn-cs"/>
              </a:rPr>
              <a:t>FROM YOUR FEEDBACK</a:t>
            </a:r>
          </a:p>
        </p:txBody>
      </p:sp>
      <p:sp>
        <p:nvSpPr>
          <p:cNvPr id="8" name="TextBox 7"/>
          <p:cNvSpPr txBox="1"/>
          <p:nvPr/>
        </p:nvSpPr>
        <p:spPr>
          <a:xfrm>
            <a:off x="685800" y="2438400"/>
            <a:ext cx="4419600" cy="13336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DESIGNATED TRUCK ROUTES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Residents request ways to keep commercial vehicles out of residential communities</a:t>
            </a:r>
          </a:p>
          <a:p>
            <a:pPr marL="285750" lvl="0" indent="-285750" fontAlgn="auto">
              <a:spcBef>
                <a:spcPts val="0"/>
              </a:spcBef>
              <a:spcAft>
                <a:spcPts val="0"/>
              </a:spcAft>
              <a:buFont typeface="Arial" panose="020B0604020202020204" pitchFamily="34" charset="0"/>
              <a:buChar char="•"/>
              <a:defRPr/>
            </a:pPr>
            <a:r>
              <a:rPr lang="en-US" sz="1400" baseline="30000" dirty="0">
                <a:solidFill>
                  <a:prstClr val="black"/>
                </a:solidFill>
                <a:latin typeface="Calibri"/>
                <a:cs typeface="+mn-cs"/>
              </a:rPr>
              <a:t>Signage at NYT printing facility guides trucks to the southern parking lot entrance, which may be impacting the number of trucks seen along the SB Service Road</a:t>
            </a:r>
          </a:p>
          <a:p>
            <a:pPr marL="285750" lvl="0" indent="-285750" fontAlgn="auto">
              <a:spcBef>
                <a:spcPts val="0"/>
              </a:spcBef>
              <a:spcAft>
                <a:spcPts val="0"/>
              </a:spcAft>
              <a:buFont typeface="Arial" panose="020B0604020202020204" pitchFamily="34" charset="0"/>
              <a:buChar char="•"/>
              <a:defRPr/>
            </a:pPr>
            <a:r>
              <a:rPr lang="en-US" sz="1400" baseline="30000" dirty="0">
                <a:solidFill>
                  <a:prstClr val="black"/>
                </a:solidFill>
                <a:latin typeface="Calibri"/>
                <a:cs typeface="+mn-cs"/>
              </a:rPr>
              <a:t>College </a:t>
            </a:r>
            <a:r>
              <a:rPr kumimoji="0" lang="en-US" sz="1400" b="0" i="0" u="none" strike="noStrike" kern="1200" cap="none" spc="0" normalizeH="0" baseline="30000" noProof="0" dirty="0">
                <a:ln>
                  <a:noFill/>
                </a:ln>
                <a:solidFill>
                  <a:prstClr val="black"/>
                </a:solidFill>
                <a:effectLst/>
                <a:uLnTx/>
                <a:uFillTx/>
                <a:latin typeface="Calibri"/>
                <a:ea typeface="+mn-ea"/>
                <a:cs typeface="+mn-cs"/>
              </a:rPr>
              <a:t>Point Boulevard signage is confusing for truck routes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123rd Street sees truck traffic all 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ectangle 8"/>
          <p:cNvSpPr/>
          <p:nvPr/>
        </p:nvSpPr>
        <p:spPr>
          <a:xfrm>
            <a:off x="685800" y="3568005"/>
            <a:ext cx="3810000" cy="18364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ENFORCEMENT OF TRAFFIC REGULATIONS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The need for stricter enforcement of “no double parking” regulations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Abandoned vehicles along 25th Avenue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Drivers making illegal turns into Police Academy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Many cited illegal parking by tractor trailers in a number of locations: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Local cinema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a:t>
            </a:r>
            <a:r>
              <a:rPr kumimoji="0" lang="en-US" sz="1400" b="0" i="0" u="none" strike="noStrike" kern="1200" cap="none" spc="0" normalizeH="0" baseline="30000" noProof="0" dirty="0" err="1">
                <a:ln>
                  <a:noFill/>
                </a:ln>
                <a:solidFill>
                  <a:prstClr val="black"/>
                </a:solidFill>
                <a:effectLst/>
                <a:uLnTx/>
                <a:uFillTx/>
                <a:latin typeface="Calibri"/>
                <a:ea typeface="+mn-ea"/>
                <a:cs typeface="+mn-cs"/>
              </a:rPr>
              <a:t>Jetro</a:t>
            </a:r>
            <a:r>
              <a:rPr kumimoji="0" lang="en-US" sz="1400" b="0" i="0" u="none" strike="noStrike" kern="1200" cap="none" spc="0" normalizeH="0" baseline="30000" noProof="0" dirty="0">
                <a:ln>
                  <a:noFill/>
                </a:ln>
                <a:solidFill>
                  <a:prstClr val="black"/>
                </a:solidFill>
                <a:effectLst/>
                <a:uLnTx/>
                <a:uFillTx/>
                <a:latin typeface="Calibri"/>
                <a:ea typeface="+mn-ea"/>
                <a:cs typeface="+mn-cs"/>
              </a:rPr>
              <a:t> Cash ‘n’ Carry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- 132nd Street between 14th Avenue and 20th Avenue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College Point Sports Complex at 23rd Avenue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5273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5" name="TextBox 4"/>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6" name="Rectangle 5"/>
          <p:cNvSpPr/>
          <p:nvPr/>
        </p:nvSpPr>
        <p:spPr>
          <a:xfrm>
            <a:off x="838200" y="1900535"/>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SHORT-TERM ISSUES: WHAT WE LEARNED </a:t>
            </a:r>
            <a:br>
              <a:rPr kumimoji="0" lang="en-US" sz="1800" b="1" i="0" u="none" strike="noStrike" kern="1200" cap="none" spc="0" normalizeH="0" baseline="30000" noProof="0" dirty="0">
                <a:ln>
                  <a:noFill/>
                </a:ln>
                <a:solidFill>
                  <a:prstClr val="white"/>
                </a:solidFill>
                <a:effectLst/>
                <a:uLnTx/>
                <a:uFillTx/>
                <a:latin typeface="Calibri"/>
                <a:ea typeface="+mn-ea"/>
                <a:cs typeface="+mn-cs"/>
              </a:rPr>
            </a:br>
            <a:r>
              <a:rPr kumimoji="0" lang="en-US" sz="1800" b="1" i="0" u="none" strike="noStrike" kern="1200" cap="none" spc="0" normalizeH="0" baseline="30000" noProof="0" dirty="0">
                <a:ln>
                  <a:noFill/>
                </a:ln>
                <a:solidFill>
                  <a:prstClr val="white"/>
                </a:solidFill>
                <a:effectLst/>
                <a:uLnTx/>
                <a:uFillTx/>
                <a:latin typeface="Calibri"/>
                <a:ea typeface="+mn-ea"/>
                <a:cs typeface="+mn-cs"/>
              </a:rPr>
              <a:t>FROM YOUR FEEDBACK</a:t>
            </a:r>
          </a:p>
        </p:txBody>
      </p:sp>
      <p:sp>
        <p:nvSpPr>
          <p:cNvPr id="8" name="TextBox 7"/>
          <p:cNvSpPr txBox="1"/>
          <p:nvPr/>
        </p:nvSpPr>
        <p:spPr>
          <a:xfrm>
            <a:off x="685800" y="2438400"/>
            <a:ext cx="3276600" cy="31495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TRAFFIC LIGHTS AND TURN SIGNALS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Feedback has shown the desire for traffic lights at certain locations in the study area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- 25th Avenue and 130th Street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There is a need for more traffic lights to include turn signals and for the signal timing of certain traffic lights to be revised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Linden Boulevard and Whitestone Expressway    Service Road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College Point Boulevard and 32nd Avenue</a:t>
            </a:r>
          </a:p>
          <a:p>
            <a:pPr marL="457200" marR="0" lvl="1" indent="0" algn="l" defTabSz="914400" rtl="0" eaLnBrk="1" fontAlgn="auto" latinLnBrk="0" hangingPunct="1">
              <a:lnSpc>
                <a:spcPct val="100000"/>
              </a:lnSpc>
              <a:spcBef>
                <a:spcPts val="0"/>
              </a:spcBef>
              <a:spcAft>
                <a:spcPts val="0"/>
              </a:spcAft>
              <a:buClrTx/>
              <a:buSzPct val="50000"/>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- 20th Avenue and 130th Street</a:t>
            </a:r>
          </a:p>
          <a:p>
            <a:pPr marL="457200" marR="0" lvl="1" indent="0" algn="l" defTabSz="914400" rtl="0" eaLnBrk="1" fontAlgn="auto" latinLnBrk="0" hangingPunct="1">
              <a:lnSpc>
                <a:spcPct val="100000"/>
              </a:lnSpc>
              <a:spcBef>
                <a:spcPts val="0"/>
              </a:spcBef>
              <a:spcAft>
                <a:spcPts val="0"/>
              </a:spcAft>
              <a:buClrTx/>
              <a:buSzPct val="50000"/>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- 20th Avenue and 132nd Street</a:t>
            </a:r>
          </a:p>
          <a:p>
            <a:pPr marL="457200" marR="0" lvl="1" indent="0" algn="l" defTabSz="914400" rtl="0" eaLnBrk="1" fontAlgn="auto" latinLnBrk="0" hangingPunct="1">
              <a:lnSpc>
                <a:spcPct val="100000"/>
              </a:lnSpc>
              <a:spcBef>
                <a:spcPts val="0"/>
              </a:spcBef>
              <a:spcAft>
                <a:spcPts val="0"/>
              </a:spcAft>
              <a:buClrTx/>
              <a:buSzPct val="50000"/>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- 14th Avenue and 132nd Street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SIGNAGE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Signage that was deemed lacking or inadequate included lane demarcations and other traffic direction indicators painted on the roadway.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Vehicles ignore the existing stop sign at 25th Avenue and 130th Street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794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6" name="Rectangle 5"/>
          <p:cNvSpPr/>
          <p:nvPr/>
        </p:nvSpPr>
        <p:spPr>
          <a:xfrm>
            <a:off x="838200" y="1900535"/>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LONG-TERM ISSUES: WHAT WE LEARNED </a:t>
            </a:r>
            <a:br>
              <a:rPr kumimoji="0" lang="en-US" sz="1800" b="1" i="0" u="none" strike="noStrike" kern="1200" cap="none" spc="0" normalizeH="0" baseline="30000" noProof="0" dirty="0">
                <a:ln>
                  <a:noFill/>
                </a:ln>
                <a:solidFill>
                  <a:prstClr val="white"/>
                </a:solidFill>
                <a:effectLst/>
                <a:uLnTx/>
                <a:uFillTx/>
                <a:latin typeface="Calibri"/>
                <a:ea typeface="+mn-ea"/>
                <a:cs typeface="+mn-cs"/>
              </a:rPr>
            </a:br>
            <a:r>
              <a:rPr kumimoji="0" lang="en-US" sz="1800" b="1" i="0" u="none" strike="noStrike" kern="1200" cap="none" spc="0" normalizeH="0" baseline="30000" noProof="0" dirty="0">
                <a:ln>
                  <a:noFill/>
                </a:ln>
                <a:solidFill>
                  <a:prstClr val="white"/>
                </a:solidFill>
                <a:effectLst/>
                <a:uLnTx/>
                <a:uFillTx/>
                <a:latin typeface="Calibri"/>
                <a:ea typeface="+mn-ea"/>
                <a:cs typeface="+mn-cs"/>
              </a:rPr>
              <a:t>FROM YOUR FEEDBACK</a:t>
            </a:r>
          </a:p>
        </p:txBody>
      </p:sp>
      <p:grpSp>
        <p:nvGrpSpPr>
          <p:cNvPr id="9" name="Group 8"/>
          <p:cNvGrpSpPr/>
          <p:nvPr/>
        </p:nvGrpSpPr>
        <p:grpSpPr>
          <a:xfrm>
            <a:off x="134470" y="0"/>
            <a:ext cx="8875059" cy="6858000"/>
            <a:chOff x="134470" y="0"/>
            <a:chExt cx="8875059" cy="68580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2" name="Rectangle 1"/>
            <p:cNvSpPr/>
            <p:nvPr/>
          </p:nvSpPr>
          <p:spPr>
            <a:xfrm>
              <a:off x="3505200" y="2367951"/>
              <a:ext cx="1600200" cy="16706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 name="Rectangle 6"/>
          <p:cNvSpPr/>
          <p:nvPr/>
        </p:nvSpPr>
        <p:spPr>
          <a:xfrm>
            <a:off x="685800" y="2367951"/>
            <a:ext cx="4419600" cy="358046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FLOODING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Perpetual flooding on Ulmer Street in the vicinity of 23rd Avenue should be made a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There is road damage caused by the flooding on Ulmer Street, which overlays an underground stream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Damage includes bumps in the road caused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by settling underneath the street which slows traffic and areas where the road is sinking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Raising the grade of roadways to conform to the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sea-level rise was cited as a way to reduce flooding in the long-term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Flooding occurs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Linden Place between Whitestone </a:t>
            </a:r>
            <a:r>
              <a:rPr kumimoji="0" lang="en-US" sz="1400" b="0" i="0" u="none" strike="noStrike" kern="1200" cap="none" spc="0" normalizeH="0" baseline="30000" noProof="0" dirty="0" err="1">
                <a:ln>
                  <a:noFill/>
                </a:ln>
                <a:solidFill>
                  <a:prstClr val="black"/>
                </a:solidFill>
                <a:effectLst/>
                <a:uLnTx/>
                <a:uFillTx/>
                <a:latin typeface="Calibri"/>
                <a:ea typeface="+mn-ea"/>
                <a:cs typeface="+mn-cs"/>
              </a:rPr>
              <a:t>Expwy</a:t>
            </a:r>
            <a:r>
              <a:rPr kumimoji="0" lang="en-US" sz="1400" b="0" i="0" u="none" strike="noStrike" kern="1200" cap="none" spc="0" normalizeH="0" baseline="30000" noProof="0" dirty="0">
                <a:ln>
                  <a:noFill/>
                </a:ln>
                <a:solidFill>
                  <a:prstClr val="black"/>
                </a:solidFill>
                <a:effectLst/>
                <a:uLnTx/>
                <a:uFillTx/>
                <a:latin typeface="Calibri"/>
                <a:ea typeface="+mn-ea"/>
                <a:cs typeface="+mn-cs"/>
              </a:rPr>
              <a:t> and 28th Avenue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- 28th Avenue between Linden Place and Ulmer Street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Ulmer Street from Multiplex Cinemas to 25th Avenue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- 23rd Avenue between 130th Street and Linden Place) &amp; 130th Street </a:t>
            </a:r>
            <a:br>
              <a:rPr kumimoji="0" lang="en-US" sz="1400" b="0" i="0" u="none" strike="noStrike" kern="1200" cap="none" spc="0" normalizeH="0" baseline="30000" noProof="0" dirty="0">
                <a:ln>
                  <a:noFill/>
                </a:ln>
                <a:solidFill>
                  <a:prstClr val="black"/>
                </a:solidFill>
                <a:effectLst/>
                <a:uLnTx/>
                <a:uFillTx/>
                <a:latin typeface="Calibri"/>
                <a:ea typeface="+mn-ea"/>
                <a:cs typeface="+mn-cs"/>
              </a:rPr>
            </a:br>
            <a:r>
              <a:rPr kumimoji="0" lang="en-US" sz="1400" b="0" i="0" u="none" strike="noStrike" kern="1200" cap="none" spc="0" normalizeH="0" baseline="30000" noProof="0" dirty="0">
                <a:ln>
                  <a:noFill/>
                </a:ln>
                <a:solidFill>
                  <a:prstClr val="black"/>
                </a:solidFill>
                <a:effectLst/>
                <a:uLnTx/>
                <a:uFillTx/>
                <a:latin typeface="Calibri"/>
                <a:ea typeface="+mn-ea"/>
                <a:cs typeface="+mn-cs"/>
              </a:rPr>
              <a:t>between 23rd Avenue and 25th Avenue (adjacent to ball fields)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- 20th Avenue (between Whitestone </a:t>
            </a:r>
            <a:r>
              <a:rPr kumimoji="0" lang="en-US" sz="1400" b="0" i="0" u="none" strike="noStrike" kern="1200" cap="none" spc="0" normalizeH="0" baseline="30000" noProof="0" dirty="0" err="1">
                <a:ln>
                  <a:noFill/>
                </a:ln>
                <a:solidFill>
                  <a:prstClr val="black"/>
                </a:solidFill>
                <a:effectLst/>
                <a:uLnTx/>
                <a:uFillTx/>
                <a:latin typeface="Calibri"/>
                <a:ea typeface="+mn-ea"/>
                <a:cs typeface="+mn-cs"/>
              </a:rPr>
              <a:t>Expwy</a:t>
            </a:r>
            <a:r>
              <a:rPr kumimoji="0" lang="en-US" sz="1400" b="0" i="0" u="none" strike="noStrike" kern="1200" cap="none" spc="0" normalizeH="0" baseline="30000" noProof="0" dirty="0">
                <a:ln>
                  <a:noFill/>
                </a:ln>
                <a:solidFill>
                  <a:prstClr val="black"/>
                </a:solidFill>
                <a:effectLst/>
                <a:uLnTx/>
                <a:uFillTx/>
                <a:latin typeface="Calibri"/>
                <a:ea typeface="+mn-ea"/>
                <a:cs typeface="+mn-cs"/>
              </a:rPr>
              <a:t> and 130th Street)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srgbClr val="004A67"/>
                </a:solidFill>
                <a:effectLst/>
                <a:uLnTx/>
                <a:uFillTx/>
                <a:latin typeface="Calibri"/>
                <a:ea typeface="+mn-ea"/>
                <a:cs typeface="+mn-cs"/>
              </a:rPr>
              <a:t>INFRASTRUCTURE REPAIRS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Repair of damaged roadways should be a long-term priority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Extensive damage to roadways in the Study area caused mainly by heavy volumes of truck traffic, potholes, and flooding.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p:txBody>
      </p:sp>
      <p:sp>
        <p:nvSpPr>
          <p:cNvPr id="10" name="TextBox 9"/>
          <p:cNvSpPr txBox="1"/>
          <p:nvPr/>
        </p:nvSpPr>
        <p:spPr>
          <a:xfrm>
            <a:off x="838200" y="685800"/>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11" name="Rectangle 10"/>
          <p:cNvSpPr/>
          <p:nvPr/>
        </p:nvSpPr>
        <p:spPr>
          <a:xfrm>
            <a:off x="838200" y="1900535"/>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LONG-TERM ISSUES: WHAT WE LEARNED </a:t>
            </a:r>
            <a:br>
              <a:rPr kumimoji="0" lang="en-US" sz="1800" b="1" i="0" u="none" strike="noStrike" kern="1200" cap="none" spc="0" normalizeH="0" baseline="30000" noProof="0" dirty="0">
                <a:ln>
                  <a:noFill/>
                </a:ln>
                <a:solidFill>
                  <a:prstClr val="white"/>
                </a:solidFill>
                <a:effectLst/>
                <a:uLnTx/>
                <a:uFillTx/>
                <a:latin typeface="Calibri"/>
                <a:ea typeface="+mn-ea"/>
                <a:cs typeface="+mn-cs"/>
              </a:rPr>
            </a:br>
            <a:r>
              <a:rPr kumimoji="0" lang="en-US" sz="1800" b="1" i="0" u="none" strike="noStrike" kern="1200" cap="none" spc="0" normalizeH="0" baseline="30000" noProof="0" dirty="0">
                <a:ln>
                  <a:noFill/>
                </a:ln>
                <a:solidFill>
                  <a:prstClr val="white"/>
                </a:solidFill>
                <a:effectLst/>
                <a:uLnTx/>
                <a:uFillTx/>
                <a:latin typeface="Calibri"/>
                <a:ea typeface="+mn-ea"/>
                <a:cs typeface="+mn-cs"/>
              </a:rPr>
              <a:t>FROM YOUR FEEDBACK</a:t>
            </a:r>
          </a:p>
        </p:txBody>
      </p:sp>
    </p:spTree>
    <p:extLst>
      <p:ext uri="{BB962C8B-B14F-4D97-AF65-F5344CB8AC3E}">
        <p14:creationId xmlns:p14="http://schemas.microsoft.com/office/powerpoint/2010/main" val="685500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5" name="TextBox 4"/>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6" name="Rectangle 5"/>
          <p:cNvSpPr/>
          <p:nvPr/>
        </p:nvSpPr>
        <p:spPr>
          <a:xfrm>
            <a:off x="838200" y="1828800"/>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AREA-WIDE ISSUES</a:t>
            </a:r>
          </a:p>
        </p:txBody>
      </p:sp>
      <p:sp>
        <p:nvSpPr>
          <p:cNvPr id="7" name="Rectangle 6"/>
          <p:cNvSpPr/>
          <p:nvPr/>
        </p:nvSpPr>
        <p:spPr>
          <a:xfrm>
            <a:off x="685800" y="2105799"/>
            <a:ext cx="4267200" cy="260584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Based on feedback given by members of the public and other stakeholders, the following were identified as the major issues affecting transportation in and around the CPCP: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Illegal truck traffic.</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Trucks that venture out of designated truck routes are seen as a major contributor to traffic congestion in the Study area.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Illegal truck parking.</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Attendees cited widespread illegal truck parking and noted that more signage denoting “no double parking” and stricter enforcement of regulations could help alleviate the situation.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Pedestrian and bicycle safety.</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Faded crosswalk markers, heavy truck volume, and traffic congestion were cited as threats to pedestrian and cyclists’ safety.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Parking. </a:t>
            </a:r>
            <a:r>
              <a:rPr kumimoji="0" lang="en-US" sz="1400" b="0" i="0" u="none" strike="noStrike" kern="1200" cap="none" spc="0" normalizeH="0" baseline="30000" noProof="0" dirty="0">
                <a:ln>
                  <a:noFill/>
                </a:ln>
                <a:solidFill>
                  <a:prstClr val="black"/>
                </a:solidFill>
                <a:effectLst/>
                <a:uLnTx/>
                <a:uFillTx/>
                <a:latin typeface="Calibri"/>
                <a:ea typeface="+mn-ea"/>
                <a:cs typeface="+mn-cs"/>
              </a:rPr>
              <a:t>Participants noted the lack of sufficient parking for NYPD Police Academy cadets. Also, NYPD Academy carpooling rules contribute to a lack of parking in the area.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Insufficient public transit.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Inadequate public transit in the Study area was seen as a contributor to traffic congestion, with Study leaders called on to include analysis of public transit options in the Study.</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1733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5" name="TextBox 4"/>
          <p:cNvSpPr txBox="1"/>
          <p:nvPr/>
        </p:nvSpPr>
        <p:spPr>
          <a:xfrm>
            <a:off x="838200" y="704671"/>
            <a:ext cx="41148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COLLEGE POINT CORPORATE PARK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30000" noProof="0" dirty="0">
                <a:ln>
                  <a:noFill/>
                </a:ln>
                <a:solidFill>
                  <a:prstClr val="white"/>
                </a:solidFill>
                <a:effectLst/>
                <a:uLnTx/>
                <a:uFillTx/>
                <a:latin typeface="Calibri"/>
                <a:ea typeface="+mn-ea"/>
                <a:cs typeface="+mn-cs"/>
              </a:rPr>
              <a:t>TRANSPORTATION IMPROVEMENT STUDY APPENDIX A: OUTREACH AND ENGAGEMENT</a:t>
            </a:r>
          </a:p>
        </p:txBody>
      </p:sp>
      <p:sp>
        <p:nvSpPr>
          <p:cNvPr id="6" name="Rectangle 5"/>
          <p:cNvSpPr/>
          <p:nvPr/>
        </p:nvSpPr>
        <p:spPr>
          <a:xfrm>
            <a:off x="838200" y="1932801"/>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dirty="0">
                <a:ln>
                  <a:noFill/>
                </a:ln>
                <a:solidFill>
                  <a:prstClr val="white"/>
                </a:solidFill>
                <a:effectLst/>
                <a:uLnTx/>
                <a:uFillTx/>
                <a:latin typeface="Calibri"/>
                <a:ea typeface="+mn-ea"/>
                <a:cs typeface="+mn-cs"/>
              </a:rPr>
              <a:t>LOCATION-SPECIFIC ISSUES </a:t>
            </a:r>
          </a:p>
        </p:txBody>
      </p:sp>
      <p:sp>
        <p:nvSpPr>
          <p:cNvPr id="7" name="Rectangle 6"/>
          <p:cNvSpPr/>
          <p:nvPr/>
        </p:nvSpPr>
        <p:spPr>
          <a:xfrm>
            <a:off x="685800" y="2209800"/>
            <a:ext cx="4343400"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prstClr val="black"/>
                </a:solidFill>
                <a:effectLst/>
                <a:uLnTx/>
                <a:uFillTx/>
                <a:latin typeface="Calibri"/>
                <a:ea typeface="+mn-ea"/>
                <a:cs typeface="+mn-cs"/>
              </a:rPr>
              <a:t>Based on feedback given by members of the public and other stakeholders, the following were identified as the major issues affecting transportation in and around the CPCP: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3000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Ulmer Street and SB Service Road.</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Issues to be addressed include traffic congestion, traffic delays caused by poor pavement conditions along Ulmer Street, and problems with lane configuration on the Ulmer Street approach.</a:t>
            </a:r>
          </a:p>
          <a:p>
            <a:pPr marL="342900" marR="0" lvl="0" indent="-342900" algn="l" defTabSz="9144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Linden Place and Service Roads.</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Congestion was cited as a problem here, along with the need for improvements in traffic signal timing.</a:t>
            </a:r>
          </a:p>
          <a:p>
            <a:pPr marL="342900" marR="0" lvl="0" indent="-342900" algn="l" defTabSz="9144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20th Avenue and Service Roads.</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This was cited as another area of traffic congestion. The high volume of left turns made from the service roads was seen as a problem that should be addressed.</a:t>
            </a:r>
          </a:p>
          <a:p>
            <a:pPr marL="342900" marR="0" lvl="0" indent="-342900" algn="l" defTabSz="9144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20th Avenue and 130th Street.</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According to feedback, better signage and striping is needed here and the east-bound and west-bound approaches and receiving lines are not aligned properly.</a:t>
            </a:r>
          </a:p>
          <a:p>
            <a:pPr marL="342900" marR="0" lvl="0" indent="-342900" algn="l" defTabSz="914400" rtl="0" eaLnBrk="1" fontAlgn="auto" latinLnBrk="0" hangingPunct="1">
              <a:lnSpc>
                <a:spcPct val="100000"/>
              </a:lnSpc>
              <a:spcBef>
                <a:spcPts val="0"/>
              </a:spcBef>
              <a:spcAft>
                <a:spcPts val="0"/>
              </a:spcAft>
              <a:buClrTx/>
              <a:buSzPct val="80000"/>
              <a:buFont typeface="Arial" panose="020B0604020202020204" pitchFamily="34" charset="0"/>
              <a:buChar char="•"/>
              <a:tabLst/>
              <a:defRPr/>
            </a:pPr>
            <a:r>
              <a:rPr kumimoji="0" lang="en-US" sz="1400" b="1" i="0" u="none" strike="noStrike" kern="1200" cap="none" spc="0" normalizeH="0" baseline="30000" noProof="0" dirty="0">
                <a:ln>
                  <a:noFill/>
                </a:ln>
                <a:solidFill>
                  <a:srgbClr val="004A67"/>
                </a:solidFill>
                <a:effectLst/>
                <a:uLnTx/>
                <a:uFillTx/>
                <a:latin typeface="Calibri"/>
                <a:ea typeface="+mn-ea"/>
                <a:cs typeface="+mn-cs"/>
              </a:rPr>
              <a:t>28th Avenue and College Point Boulevard.</a:t>
            </a:r>
            <a:r>
              <a:rPr kumimoji="0" lang="en-US" sz="1400" b="0" i="0" u="none" strike="noStrike" kern="1200" cap="none" spc="0" normalizeH="0" baseline="30000" noProof="0" dirty="0">
                <a:ln>
                  <a:noFill/>
                </a:ln>
                <a:solidFill>
                  <a:srgbClr val="004A67"/>
                </a:solidFill>
                <a:effectLst/>
                <a:uLnTx/>
                <a:uFillTx/>
                <a:latin typeface="Calibri"/>
                <a:ea typeface="+mn-ea"/>
                <a:cs typeface="+mn-cs"/>
              </a:rPr>
              <a:t> </a:t>
            </a:r>
            <a:r>
              <a:rPr kumimoji="0" lang="en-US" sz="1400" b="0" i="0" u="none" strike="noStrike" kern="1200" cap="none" spc="0" normalizeH="0" baseline="30000" noProof="0" dirty="0">
                <a:ln>
                  <a:noFill/>
                </a:ln>
                <a:solidFill>
                  <a:prstClr val="black"/>
                </a:solidFill>
                <a:effectLst/>
                <a:uLnTx/>
                <a:uFillTx/>
                <a:latin typeface="Calibri"/>
                <a:ea typeface="+mn-ea"/>
                <a:cs typeface="+mn-cs"/>
              </a:rPr>
              <a:t>This area has a high level of complaints about speeding and is viewed as a “high-crash” location for pedestrians and bicyclists. Also, “confusing for trucks along 123rd St.” </a:t>
            </a:r>
          </a:p>
        </p:txBody>
      </p:sp>
    </p:spTree>
    <p:extLst>
      <p:ext uri="{BB962C8B-B14F-4D97-AF65-F5344CB8AC3E}">
        <p14:creationId xmlns:p14="http://schemas.microsoft.com/office/powerpoint/2010/main" val="1941815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Overview and Challenges</a:t>
            </a:r>
          </a:p>
        </p:txBody>
      </p:sp>
      <p:sp>
        <p:nvSpPr>
          <p:cNvPr id="3" name="Content Placeholder 2"/>
          <p:cNvSpPr>
            <a:spLocks noGrp="1"/>
          </p:cNvSpPr>
          <p:nvPr>
            <p:ph sz="quarter" idx="10"/>
          </p:nvPr>
        </p:nvSpPr>
        <p:spPr>
          <a:xfrm>
            <a:off x="457297" y="1600154"/>
            <a:ext cx="7870625" cy="4035875"/>
          </a:xfrm>
        </p:spPr>
        <p:txBody>
          <a:bodyPr/>
          <a:lstStyle/>
          <a:p>
            <a:pPr marL="398462" indent="0">
              <a:buNone/>
            </a:pPr>
            <a:r>
              <a:rPr lang="en-US" b="1" dirty="0"/>
              <a:t>Transportation</a:t>
            </a:r>
          </a:p>
          <a:p>
            <a:r>
              <a:rPr lang="en-US" dirty="0"/>
              <a:t>History of congestion at Whitestone Expressway Service Road intersections with 20</a:t>
            </a:r>
            <a:r>
              <a:rPr lang="en-US" baseline="30000" dirty="0"/>
              <a:t>th</a:t>
            </a:r>
            <a:r>
              <a:rPr lang="en-US" dirty="0"/>
              <a:t> Avenue and Linden Place documented back to the College Point Retail EIS (1997)</a:t>
            </a:r>
          </a:p>
          <a:p>
            <a:r>
              <a:rPr lang="en-US" dirty="0"/>
              <a:t>NYCEDC in conjunction with NYCDOT has implemented significant transportation improvements</a:t>
            </a:r>
          </a:p>
          <a:p>
            <a:pPr lvl="1"/>
            <a:r>
              <a:rPr lang="en-US" dirty="0"/>
              <a:t>Free flowing U-turns under the Whitestone Expressway between College Point Boulevard and Linden Place</a:t>
            </a:r>
          </a:p>
          <a:p>
            <a:pPr lvl="1"/>
            <a:r>
              <a:rPr lang="en-US" dirty="0"/>
              <a:t>Widening of 20</a:t>
            </a:r>
            <a:r>
              <a:rPr lang="en-US" baseline="30000" dirty="0"/>
              <a:t>th</a:t>
            </a:r>
            <a:r>
              <a:rPr lang="en-US" dirty="0"/>
              <a:t> Avenue between the Whitestone Expressway Service Roads and Parsons Boulevard</a:t>
            </a:r>
          </a:p>
          <a:p>
            <a:pPr lvl="1"/>
            <a:r>
              <a:rPr lang="en-US" dirty="0"/>
              <a:t>Linden Place Extension Phase I</a:t>
            </a:r>
          </a:p>
          <a:p>
            <a:r>
              <a:rPr lang="en-US" dirty="0"/>
              <a:t>Insufficient parking around the NYPD Police Academy</a:t>
            </a:r>
            <a:br>
              <a:rPr lang="en-US" dirty="0"/>
            </a:br>
            <a:endParaRPr lang="en-US" dirty="0"/>
          </a:p>
        </p:txBody>
      </p:sp>
      <p:sp>
        <p:nvSpPr>
          <p:cNvPr id="4" name="Slide Number Placeholder 3">
            <a:extLst>
              <a:ext uri="{FF2B5EF4-FFF2-40B4-BE49-F238E27FC236}">
                <a16:creationId xmlns:a16="http://schemas.microsoft.com/office/drawing/2014/main" id="{803EB0CA-7452-414F-ADBB-33B531042FCE}"/>
              </a:ext>
            </a:extLst>
          </p:cNvPr>
          <p:cNvSpPr>
            <a:spLocks noGrp="1"/>
          </p:cNvSpPr>
          <p:nvPr>
            <p:ph type="sldNum" sz="quarter" idx="11"/>
          </p:nvPr>
        </p:nvSpPr>
        <p:spPr/>
        <p:txBody>
          <a:bodyPr/>
          <a:lstStyle/>
          <a:p>
            <a:fld id="{D8658E64-478A-4594-AF15-F58C06F6C9EE}" type="slidenum">
              <a:rPr lang="en-US" smtClean="0"/>
              <a:t>5</a:t>
            </a:fld>
            <a:endParaRPr lang="en-US"/>
          </a:p>
        </p:txBody>
      </p:sp>
    </p:spTree>
    <p:extLst>
      <p:ext uri="{BB962C8B-B14F-4D97-AF65-F5344CB8AC3E}">
        <p14:creationId xmlns:p14="http://schemas.microsoft.com/office/powerpoint/2010/main" val="27277344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Responses to Community Feedback</a:t>
            </a:r>
          </a:p>
        </p:txBody>
      </p:sp>
      <p:sp>
        <p:nvSpPr>
          <p:cNvPr id="3" name="Content Placeholder 2"/>
          <p:cNvSpPr>
            <a:spLocks noGrp="1"/>
          </p:cNvSpPr>
          <p:nvPr>
            <p:ph sz="quarter" idx="10"/>
          </p:nvPr>
        </p:nvSpPr>
        <p:spPr>
          <a:xfrm>
            <a:off x="284084" y="1731152"/>
            <a:ext cx="8307465" cy="4602973"/>
          </a:xfrm>
        </p:spPr>
        <p:txBody>
          <a:bodyPr/>
          <a:lstStyle/>
          <a:p>
            <a:pPr marL="398462" indent="0">
              <a:buNone/>
            </a:pPr>
            <a:r>
              <a:rPr lang="en-US" sz="1600" b="1" dirty="0"/>
              <a:t>Requests for Left-Turn Signals</a:t>
            </a:r>
          </a:p>
          <a:p>
            <a:r>
              <a:rPr lang="en-US" sz="1600" dirty="0"/>
              <a:t>College Point Boulevard and 32nd Avenue</a:t>
            </a:r>
          </a:p>
          <a:p>
            <a:pPr lvl="1"/>
            <a:r>
              <a:rPr lang="en-US" sz="1400" dirty="0"/>
              <a:t>Left turning volumes do not appear high enough to warrant a left-turn phase</a:t>
            </a:r>
          </a:p>
          <a:p>
            <a:r>
              <a:rPr lang="en-US" sz="1600" dirty="0"/>
              <a:t>20th Avenue and 130th Street</a:t>
            </a:r>
          </a:p>
          <a:p>
            <a:pPr lvl="1"/>
            <a:r>
              <a:rPr lang="en-US" sz="1400" dirty="0"/>
              <a:t>Linden Place extension should improve the WB left-turn at this intersection</a:t>
            </a:r>
          </a:p>
          <a:p>
            <a:r>
              <a:rPr lang="en-US" sz="1600" dirty="0"/>
              <a:t>20th Avenue and 132nd Street</a:t>
            </a:r>
          </a:p>
          <a:p>
            <a:pPr lvl="1"/>
            <a:r>
              <a:rPr lang="en-US" sz="1400" dirty="0"/>
              <a:t>This would require additional study</a:t>
            </a:r>
          </a:p>
          <a:p>
            <a:r>
              <a:rPr lang="en-US" sz="1600" dirty="0"/>
              <a:t>14th Avenue and 132nd Street</a:t>
            </a:r>
          </a:p>
          <a:p>
            <a:pPr lvl="1"/>
            <a:r>
              <a:rPr lang="en-US" sz="1400" dirty="0"/>
              <a:t>This would require additional study</a:t>
            </a:r>
          </a:p>
          <a:p>
            <a:pPr marL="403225" lvl="1" indent="0">
              <a:buNone/>
            </a:pPr>
            <a:endParaRPr lang="en-US" sz="1600" b="1" dirty="0"/>
          </a:p>
          <a:p>
            <a:pPr marL="403225" lvl="1" indent="0">
              <a:buNone/>
            </a:pPr>
            <a:r>
              <a:rPr lang="en-US" sz="1600" b="1" dirty="0"/>
              <a:t>Requests to Expand NYPD Enforcement</a:t>
            </a:r>
          </a:p>
          <a:p>
            <a:r>
              <a:rPr lang="en-US" sz="1600" dirty="0"/>
              <a:t>Stop signs at 25</a:t>
            </a:r>
            <a:r>
              <a:rPr lang="en-US" sz="1600" baseline="30000" dirty="0"/>
              <a:t>th</a:t>
            </a:r>
            <a:r>
              <a:rPr lang="en-US" sz="1600" dirty="0"/>
              <a:t> Avenue and 130</a:t>
            </a:r>
            <a:r>
              <a:rPr lang="en-US" sz="1600" baseline="30000" dirty="0"/>
              <a:t>th</a:t>
            </a:r>
            <a:r>
              <a:rPr lang="en-US" sz="1600" dirty="0"/>
              <a:t> Street</a:t>
            </a:r>
          </a:p>
          <a:p>
            <a:r>
              <a:rPr lang="en-US" sz="1600" dirty="0"/>
              <a:t>Abandoned vehicles along 25</a:t>
            </a:r>
            <a:r>
              <a:rPr lang="en-US" sz="1600" baseline="30000" dirty="0"/>
              <a:t>th</a:t>
            </a:r>
            <a:r>
              <a:rPr lang="en-US" sz="1600" dirty="0"/>
              <a:t> Avenue</a:t>
            </a:r>
          </a:p>
          <a:p>
            <a:r>
              <a:rPr lang="en-US" sz="1600" dirty="0"/>
              <a:t>Overnight parking at the College Point Sports Complex</a:t>
            </a:r>
            <a:endParaRPr lang="en-US" sz="1400" dirty="0"/>
          </a:p>
        </p:txBody>
      </p:sp>
    </p:spTree>
    <p:extLst>
      <p:ext uri="{BB962C8B-B14F-4D97-AF65-F5344CB8AC3E}">
        <p14:creationId xmlns:p14="http://schemas.microsoft.com/office/powerpoint/2010/main" val="221433639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Appendix B – Detailed Traffic Analyses</a:t>
            </a:r>
          </a:p>
        </p:txBody>
      </p:sp>
    </p:spTree>
    <p:extLst>
      <p:ext uri="{BB962C8B-B14F-4D97-AF65-F5344CB8AC3E}">
        <p14:creationId xmlns:p14="http://schemas.microsoft.com/office/powerpoint/2010/main" val="68447346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Studies and Correspondence Reviewed</a:t>
            </a:r>
          </a:p>
        </p:txBody>
      </p:sp>
      <p:sp>
        <p:nvSpPr>
          <p:cNvPr id="3" name="Content Placeholder 2"/>
          <p:cNvSpPr>
            <a:spLocks noGrp="1"/>
          </p:cNvSpPr>
          <p:nvPr>
            <p:ph sz="quarter" idx="10"/>
          </p:nvPr>
        </p:nvSpPr>
        <p:spPr/>
        <p:txBody>
          <a:bodyPr/>
          <a:lstStyle/>
          <a:p>
            <a:r>
              <a:rPr lang="en-US" dirty="0"/>
              <a:t>2006 College Point Transportation Study</a:t>
            </a:r>
          </a:p>
          <a:p>
            <a:pPr lvl="1"/>
            <a:r>
              <a:rPr lang="en-US" dirty="0">
                <a:hlinkClick r:id="rId2"/>
              </a:rPr>
              <a:t>http://www.nyc.gov/html/dot/downloads/pdf/2006-12-college-point-trans-study.pdf</a:t>
            </a:r>
            <a:endParaRPr lang="en-US" dirty="0"/>
          </a:p>
          <a:p>
            <a:r>
              <a:rPr lang="en-US" dirty="0"/>
              <a:t>2010 College Point Transportation Study</a:t>
            </a:r>
          </a:p>
          <a:p>
            <a:pPr lvl="1"/>
            <a:r>
              <a:rPr lang="en-US" dirty="0">
                <a:hlinkClick r:id="rId3"/>
              </a:rPr>
              <a:t>http://www.nyc.gov/html/dot/downloads/pdf/2010_college_point_study.pdf</a:t>
            </a:r>
            <a:endParaRPr lang="en-US" dirty="0"/>
          </a:p>
          <a:p>
            <a:r>
              <a:rPr lang="en-US" dirty="0"/>
              <a:t>2009 NYPD Academy FEIS</a:t>
            </a:r>
          </a:p>
          <a:p>
            <a:r>
              <a:rPr lang="en-US" dirty="0"/>
              <a:t>Linden Place Reconstruction Traffic Study</a:t>
            </a:r>
          </a:p>
          <a:p>
            <a:r>
              <a:rPr lang="en-US" dirty="0"/>
              <a:t>1997 College Point Retail EIS</a:t>
            </a:r>
          </a:p>
          <a:p>
            <a:r>
              <a:rPr lang="en-US" dirty="0"/>
              <a:t>Letters from the community and elected officials</a:t>
            </a:r>
          </a:p>
        </p:txBody>
      </p:sp>
      <p:sp>
        <p:nvSpPr>
          <p:cNvPr id="4" name="Slide Number Placeholder 3">
            <a:extLst>
              <a:ext uri="{FF2B5EF4-FFF2-40B4-BE49-F238E27FC236}">
                <a16:creationId xmlns:a16="http://schemas.microsoft.com/office/drawing/2014/main" id="{F807443C-9D35-42F3-A633-F88B298C1FBA}"/>
              </a:ext>
            </a:extLst>
          </p:cNvPr>
          <p:cNvSpPr>
            <a:spLocks noGrp="1"/>
          </p:cNvSpPr>
          <p:nvPr>
            <p:ph type="sldNum" sz="quarter" idx="11"/>
          </p:nvPr>
        </p:nvSpPr>
        <p:spPr/>
        <p:txBody>
          <a:bodyPr/>
          <a:lstStyle/>
          <a:p>
            <a:fld id="{D8658E64-478A-4594-AF15-F58C06F6C9EE}" type="slidenum">
              <a:rPr lang="en-US" smtClean="0"/>
              <a:t>52</a:t>
            </a:fld>
            <a:endParaRPr lang="en-US"/>
          </a:p>
        </p:txBody>
      </p:sp>
    </p:spTree>
    <p:extLst>
      <p:ext uri="{BB962C8B-B14F-4D97-AF65-F5344CB8AC3E}">
        <p14:creationId xmlns:p14="http://schemas.microsoft.com/office/powerpoint/2010/main" val="27661632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TRANSPORTATION APPENDIX</a:t>
            </a:r>
            <a:endParaRPr lang="en-US" sz="1600" dirty="0"/>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741565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79969" y="557953"/>
            <a:ext cx="5852049" cy="3273584"/>
          </a:xfrm>
        </p:spPr>
        <p:txBody>
          <a:bodyPr/>
          <a:lstStyle/>
          <a:p>
            <a:r>
              <a:rPr lang="en-US" dirty="0"/>
              <a:t>Appendix C – Geotechnical References</a:t>
            </a:r>
          </a:p>
        </p:txBody>
      </p:sp>
    </p:spTree>
    <p:extLst>
      <p:ext uri="{BB962C8B-B14F-4D97-AF65-F5344CB8AC3E}">
        <p14:creationId xmlns:p14="http://schemas.microsoft.com/office/powerpoint/2010/main" val="33199791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2002 Geotechnical Analysis by E&amp;K</a:t>
            </a:r>
            <a:endParaRPr lang="en-US" sz="1600" dirty="0"/>
          </a:p>
        </p:txBody>
      </p:sp>
      <p:sp>
        <p:nvSpPr>
          <p:cNvPr id="3" name="Content Placeholder 2"/>
          <p:cNvSpPr>
            <a:spLocks noGrp="1"/>
          </p:cNvSpPr>
          <p:nvPr>
            <p:ph sz="quarter" idx="10"/>
          </p:nvPr>
        </p:nvSpPr>
        <p:spPr/>
        <p:txBody>
          <a:bodyPr/>
          <a:lstStyle/>
          <a:p>
            <a:r>
              <a:rPr lang="en-US" dirty="0"/>
              <a:t>The following items were referenced from the 2002 Geotechnical Analysis by Edwards &amp; </a:t>
            </a:r>
            <a:r>
              <a:rPr lang="en-US" dirty="0" err="1"/>
              <a:t>Kelcey</a:t>
            </a:r>
            <a:r>
              <a:rPr lang="en-US" dirty="0"/>
              <a:t> Engineers, Inc</a:t>
            </a:r>
          </a:p>
          <a:p>
            <a:pPr lvl="1"/>
            <a:r>
              <a:rPr lang="en-US" dirty="0"/>
              <a:t>Memorandum of Findings</a:t>
            </a:r>
          </a:p>
          <a:p>
            <a:pPr lvl="1"/>
            <a:r>
              <a:rPr lang="en-US" dirty="0"/>
              <a:t>Comparison Table of Solutions &amp; Cost for Reconstruction of 28</a:t>
            </a:r>
            <a:r>
              <a:rPr lang="en-US" baseline="30000" dirty="0"/>
              <a:t>th</a:t>
            </a:r>
            <a:r>
              <a:rPr lang="en-US" dirty="0"/>
              <a:t> Ave. (between Ulmer St. &amp; 124</a:t>
            </a:r>
            <a:r>
              <a:rPr lang="en-US" baseline="30000" dirty="0"/>
              <a:t>th</a:t>
            </a:r>
            <a:r>
              <a:rPr lang="en-US" dirty="0"/>
              <a:t> St.)</a:t>
            </a:r>
          </a:p>
          <a:p>
            <a:pPr lvl="1"/>
            <a:r>
              <a:rPr lang="en-US" dirty="0"/>
              <a:t>Question &amp; Answers</a:t>
            </a:r>
          </a:p>
        </p:txBody>
      </p:sp>
    </p:spTree>
    <p:extLst>
      <p:ext uri="{BB962C8B-B14F-4D97-AF65-F5344CB8AC3E}">
        <p14:creationId xmlns:p14="http://schemas.microsoft.com/office/powerpoint/2010/main" val="21357445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INFRASTRUCTURE APPENDIX</a:t>
            </a:r>
            <a:endParaRPr lang="en-US" sz="1600" dirty="0"/>
          </a:p>
        </p:txBody>
      </p:sp>
      <p:sp>
        <p:nvSpPr>
          <p:cNvPr id="3" name="Content Placeholder 2"/>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5379892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Overview and Challenges (continued)</a:t>
            </a:r>
          </a:p>
        </p:txBody>
      </p:sp>
      <p:sp>
        <p:nvSpPr>
          <p:cNvPr id="3" name="Content Placeholder 2"/>
          <p:cNvSpPr>
            <a:spLocks noGrp="1"/>
          </p:cNvSpPr>
          <p:nvPr>
            <p:ph sz="quarter" idx="10"/>
          </p:nvPr>
        </p:nvSpPr>
        <p:spPr>
          <a:xfrm>
            <a:off x="457298" y="1600154"/>
            <a:ext cx="7780614" cy="4756196"/>
          </a:xfrm>
        </p:spPr>
        <p:txBody>
          <a:bodyPr/>
          <a:lstStyle/>
          <a:p>
            <a:pPr marL="398462" indent="0">
              <a:buNone/>
            </a:pPr>
            <a:r>
              <a:rPr lang="en-US" b="1" dirty="0"/>
              <a:t>Infrastructure</a:t>
            </a:r>
          </a:p>
          <a:p>
            <a:r>
              <a:rPr lang="en-US" dirty="0"/>
              <a:t>Deteriorating asphalt and settling throughout the study area have led to significant drainage issues</a:t>
            </a:r>
          </a:p>
          <a:p>
            <a:r>
              <a:rPr lang="en-US" dirty="0"/>
              <a:t>Localized flooding occurs throughout the study area even during normal storm events</a:t>
            </a:r>
          </a:p>
          <a:p>
            <a:r>
              <a:rPr lang="en-US" dirty="0"/>
              <a:t>Poor roadway conditions cause wear and tear on vehicles</a:t>
            </a:r>
          </a:p>
          <a:p>
            <a:r>
              <a:rPr lang="en-US" dirty="0"/>
              <a:t>The MTA College Point Bus Depot has experienced increased operation and maintenance costs due to poor pavement conditions and sinking facilities</a:t>
            </a:r>
          </a:p>
          <a:p>
            <a:r>
              <a:rPr lang="en-US" dirty="0"/>
              <a:t>Protruding utility manholes are both a nuisance for vehicles and a potential tripping hazard for pedestrians</a:t>
            </a:r>
          </a:p>
          <a:p>
            <a:r>
              <a:rPr lang="en-US" dirty="0"/>
              <a:t>Uneven settlement creates low points within the roadway pavement, making it difficult for ponding </a:t>
            </a:r>
            <a:r>
              <a:rPr lang="en-US" dirty="0" err="1"/>
              <a:t>stormwater</a:t>
            </a:r>
            <a:r>
              <a:rPr lang="en-US" dirty="0"/>
              <a:t> to make it to existing catch basins</a:t>
            </a:r>
          </a:p>
          <a:p>
            <a:endParaRPr lang="en-US" dirty="0"/>
          </a:p>
        </p:txBody>
      </p:sp>
      <p:sp>
        <p:nvSpPr>
          <p:cNvPr id="4" name="Slide Number Placeholder 3">
            <a:extLst>
              <a:ext uri="{FF2B5EF4-FFF2-40B4-BE49-F238E27FC236}">
                <a16:creationId xmlns:a16="http://schemas.microsoft.com/office/drawing/2014/main" id="{5D3A9DCF-2335-4E67-93AF-C4747D97A88C}"/>
              </a:ext>
            </a:extLst>
          </p:cNvPr>
          <p:cNvSpPr>
            <a:spLocks noGrp="1"/>
          </p:cNvSpPr>
          <p:nvPr>
            <p:ph type="sldNum" sz="quarter" idx="11"/>
          </p:nvPr>
        </p:nvSpPr>
        <p:spPr/>
        <p:txBody>
          <a:bodyPr/>
          <a:lstStyle/>
          <a:p>
            <a:fld id="{D8658E64-478A-4594-AF15-F58C06F6C9EE}" type="slidenum">
              <a:rPr lang="en-US" smtClean="0"/>
              <a:t>6</a:t>
            </a:fld>
            <a:endParaRPr lang="en-US"/>
          </a:p>
        </p:txBody>
      </p:sp>
    </p:spTree>
    <p:extLst>
      <p:ext uri="{BB962C8B-B14F-4D97-AF65-F5344CB8AC3E}">
        <p14:creationId xmlns:p14="http://schemas.microsoft.com/office/powerpoint/2010/main" val="1196664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Agency Coordination and Community Engagement</a:t>
            </a:r>
          </a:p>
        </p:txBody>
      </p:sp>
      <p:sp>
        <p:nvSpPr>
          <p:cNvPr id="3" name="Content Placeholder 2"/>
          <p:cNvSpPr>
            <a:spLocks noGrp="1"/>
          </p:cNvSpPr>
          <p:nvPr>
            <p:ph sz="quarter" idx="10"/>
          </p:nvPr>
        </p:nvSpPr>
        <p:spPr>
          <a:xfrm>
            <a:off x="457298" y="1600154"/>
            <a:ext cx="7898426" cy="4035875"/>
          </a:xfrm>
        </p:spPr>
        <p:txBody>
          <a:bodyPr/>
          <a:lstStyle/>
          <a:p>
            <a:r>
              <a:rPr lang="en-US" dirty="0"/>
              <a:t>Community engagement was used throughout the project to identify the challenges and opportunities within the study area</a:t>
            </a:r>
          </a:p>
          <a:p>
            <a:r>
              <a:rPr lang="en-US" dirty="0"/>
              <a:t>A public workshop was held on May 30, 2017 that included local elected officials and community stakeholders</a:t>
            </a:r>
          </a:p>
          <a:p>
            <a:pPr lvl="1"/>
            <a:r>
              <a:rPr lang="en-US" dirty="0"/>
              <a:t>Attended by approximately 30 people</a:t>
            </a:r>
          </a:p>
          <a:p>
            <a:r>
              <a:rPr lang="en-US" dirty="0"/>
              <a:t>Spring 2017 meetings with…</a:t>
            </a:r>
          </a:p>
          <a:p>
            <a:pPr lvl="1"/>
            <a:r>
              <a:rPr lang="en-US" dirty="0"/>
              <a:t>Councilmember </a:t>
            </a:r>
            <a:r>
              <a:rPr lang="en-US" dirty="0" err="1"/>
              <a:t>Vallone</a:t>
            </a:r>
            <a:endParaRPr lang="en-US" dirty="0"/>
          </a:p>
          <a:p>
            <a:pPr lvl="1"/>
            <a:r>
              <a:rPr lang="en-US" dirty="0"/>
              <a:t>College Point Civic &amp; Taxpayers Assoc.</a:t>
            </a:r>
          </a:p>
          <a:p>
            <a:pPr lvl="1"/>
            <a:r>
              <a:rPr lang="en-US" dirty="0"/>
              <a:t>CPCP Advisory Council, Community Board 7</a:t>
            </a:r>
          </a:p>
          <a:p>
            <a:pPr lvl="1"/>
            <a:r>
              <a:rPr lang="en-US" dirty="0"/>
              <a:t>NYPD Police Academy</a:t>
            </a:r>
          </a:p>
          <a:p>
            <a:pPr lvl="1"/>
            <a:r>
              <a:rPr lang="en-US" dirty="0"/>
              <a:t>College Point Board of Trade</a:t>
            </a:r>
            <a:endParaRPr lang="en-US" dirty="0">
              <a:highlight>
                <a:srgbClr val="FFFF00"/>
              </a:highlight>
            </a:endParaRPr>
          </a:p>
        </p:txBody>
      </p:sp>
      <p:sp>
        <p:nvSpPr>
          <p:cNvPr id="4" name="Slide Number Placeholder 3">
            <a:extLst>
              <a:ext uri="{FF2B5EF4-FFF2-40B4-BE49-F238E27FC236}">
                <a16:creationId xmlns:a16="http://schemas.microsoft.com/office/drawing/2014/main" id="{85D18471-FC2F-4573-864D-EB55BE2AB7A2}"/>
              </a:ext>
            </a:extLst>
          </p:cNvPr>
          <p:cNvSpPr>
            <a:spLocks noGrp="1"/>
          </p:cNvSpPr>
          <p:nvPr>
            <p:ph type="sldNum" sz="quarter" idx="11"/>
          </p:nvPr>
        </p:nvSpPr>
        <p:spPr/>
        <p:txBody>
          <a:bodyPr/>
          <a:lstStyle/>
          <a:p>
            <a:fld id="{D8658E64-478A-4594-AF15-F58C06F6C9EE}" type="slidenum">
              <a:rPr lang="en-US" smtClean="0"/>
              <a:t>7</a:t>
            </a:fld>
            <a:endParaRPr lang="en-US"/>
          </a:p>
        </p:txBody>
      </p:sp>
    </p:spTree>
    <p:extLst>
      <p:ext uri="{BB962C8B-B14F-4D97-AF65-F5344CB8AC3E}">
        <p14:creationId xmlns:p14="http://schemas.microsoft.com/office/powerpoint/2010/main" val="32542368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a:extLst>
              <a:ext uri="{28A0092B-C50C-407E-A947-70E740481C1C}">
                <a14:useLocalDpi xmlns:a14="http://schemas.microsoft.com/office/drawing/2010/main" val="0"/>
              </a:ext>
            </a:extLst>
          </a:blip>
          <a:srcRect t="7958"/>
          <a:stretch/>
        </p:blipFill>
        <p:spPr>
          <a:xfrm>
            <a:off x="1209949" y="1562472"/>
            <a:ext cx="4455413" cy="4544791"/>
          </a:xfrm>
          <a:prstGeom prst="rect">
            <a:avLst/>
          </a:prstGeom>
        </p:spPr>
      </p:pic>
      <p:sp>
        <p:nvSpPr>
          <p:cNvPr id="2" name="Title 1"/>
          <p:cNvSpPr>
            <a:spLocks noGrp="1"/>
          </p:cNvSpPr>
          <p:nvPr>
            <p:ph type="title"/>
          </p:nvPr>
        </p:nvSpPr>
        <p:spPr/>
        <p:txBody>
          <a:bodyPr/>
          <a:lstStyle/>
          <a:p>
            <a:r>
              <a:rPr lang="en-US" dirty="0"/>
              <a:t>Major Access Routes</a:t>
            </a:r>
          </a:p>
        </p:txBody>
      </p:sp>
      <p:sp>
        <p:nvSpPr>
          <p:cNvPr id="8" name="Content Placeholder 2"/>
          <p:cNvSpPr>
            <a:spLocks noGrp="1"/>
          </p:cNvSpPr>
          <p:nvPr>
            <p:ph sz="quarter" idx="10"/>
          </p:nvPr>
        </p:nvSpPr>
        <p:spPr>
          <a:xfrm>
            <a:off x="5536593" y="2327743"/>
            <a:ext cx="4065639" cy="4035875"/>
          </a:xfrm>
        </p:spPr>
        <p:txBody>
          <a:bodyPr/>
          <a:lstStyle/>
          <a:p>
            <a:pPr marL="398462" indent="0">
              <a:buNone/>
            </a:pPr>
            <a:r>
              <a:rPr lang="en-US" dirty="0"/>
              <a:t>20</a:t>
            </a:r>
            <a:r>
              <a:rPr lang="en-US" baseline="30000" dirty="0"/>
              <a:t>th</a:t>
            </a:r>
            <a:r>
              <a:rPr lang="en-US" dirty="0"/>
              <a:t> Avenue</a:t>
            </a:r>
          </a:p>
          <a:p>
            <a:pPr marL="398462" indent="0">
              <a:buNone/>
            </a:pPr>
            <a:endParaRPr lang="en-US" dirty="0"/>
          </a:p>
          <a:p>
            <a:pPr marL="398462" indent="0">
              <a:buNone/>
            </a:pPr>
            <a:r>
              <a:rPr lang="en-US" dirty="0"/>
              <a:t>Whitestone Expressway</a:t>
            </a:r>
          </a:p>
          <a:p>
            <a:pPr marL="398462" indent="0">
              <a:buNone/>
            </a:pPr>
            <a:endParaRPr lang="en-US" dirty="0"/>
          </a:p>
          <a:p>
            <a:pPr marL="398462" indent="0">
              <a:buNone/>
            </a:pPr>
            <a:r>
              <a:rPr lang="en-US" dirty="0"/>
              <a:t>Linden Place</a:t>
            </a:r>
          </a:p>
          <a:p>
            <a:pPr marL="398462" indent="0">
              <a:buNone/>
            </a:pPr>
            <a:endParaRPr lang="en-US" dirty="0"/>
          </a:p>
          <a:p>
            <a:pPr marL="398462" indent="0">
              <a:buNone/>
            </a:pPr>
            <a:r>
              <a:rPr lang="en-US" dirty="0"/>
              <a:t>College Point Boulevard</a:t>
            </a:r>
          </a:p>
        </p:txBody>
      </p:sp>
      <p:cxnSp>
        <p:nvCxnSpPr>
          <p:cNvPr id="15" name="Straight Connector 14"/>
          <p:cNvCxnSpPr/>
          <p:nvPr/>
        </p:nvCxnSpPr>
        <p:spPr>
          <a:xfrm flipH="1">
            <a:off x="5567845" y="2543291"/>
            <a:ext cx="362798"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p:nvPr/>
        </p:nvCxnSpPr>
        <p:spPr>
          <a:xfrm flipH="1">
            <a:off x="3468797" y="4005590"/>
            <a:ext cx="2469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731187" y="3257781"/>
            <a:ext cx="1203158"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flipH="1">
            <a:off x="2147174" y="4734889"/>
            <a:ext cx="3790874" cy="0"/>
          </a:xfrm>
          <a:prstGeom prst="line">
            <a:avLst/>
          </a:prstGeom>
          <a:ln>
            <a:solidFill>
              <a:srgbClr val="FFFF66"/>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6854BC8-3FFB-4E3E-9C5E-22770BFADFD5}"/>
              </a:ext>
            </a:extLst>
          </p:cNvPr>
          <p:cNvSpPr>
            <a:spLocks noGrp="1"/>
          </p:cNvSpPr>
          <p:nvPr>
            <p:ph type="sldNum" sz="quarter" idx="12"/>
          </p:nvPr>
        </p:nvSpPr>
        <p:spPr/>
        <p:txBody>
          <a:bodyPr/>
          <a:lstStyle/>
          <a:p>
            <a:fld id="{D8658E64-478A-4594-AF15-F58C06F6C9EE}" type="slidenum">
              <a:rPr lang="en-US" smtClean="0"/>
              <a:t>8</a:t>
            </a:fld>
            <a:endParaRPr lang="en-US"/>
          </a:p>
        </p:txBody>
      </p:sp>
    </p:spTree>
    <p:extLst>
      <p:ext uri="{BB962C8B-B14F-4D97-AF65-F5344CB8AC3E}">
        <p14:creationId xmlns:p14="http://schemas.microsoft.com/office/powerpoint/2010/main" val="2918818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Local Traffic Generators</a:t>
            </a:r>
          </a:p>
        </p:txBody>
      </p:sp>
      <p:sp>
        <p:nvSpPr>
          <p:cNvPr id="3" name="Content Placeholder 2"/>
          <p:cNvSpPr>
            <a:spLocks noGrp="1"/>
          </p:cNvSpPr>
          <p:nvPr>
            <p:ph sz="quarter" idx="10"/>
          </p:nvPr>
        </p:nvSpPr>
        <p:spPr>
          <a:xfrm>
            <a:off x="284085" y="1731152"/>
            <a:ext cx="3773010" cy="3114771"/>
          </a:xfrm>
        </p:spPr>
        <p:txBody>
          <a:bodyPr/>
          <a:lstStyle/>
          <a:p>
            <a:pPr marL="741362" indent="-342900">
              <a:buClr>
                <a:srgbClr val="FFC000"/>
              </a:buClr>
              <a:buFont typeface="+mj-lt"/>
              <a:buAutoNum type="arabicPeriod"/>
            </a:pPr>
            <a:r>
              <a:rPr lang="en-US" sz="1600" dirty="0"/>
              <a:t>Shopping Center along</a:t>
            </a:r>
          </a:p>
          <a:p>
            <a:pPr marL="746125" indent="0">
              <a:buNone/>
            </a:pPr>
            <a:r>
              <a:rPr lang="en-US" sz="1600" dirty="0"/>
              <a:t>20</a:t>
            </a:r>
            <a:r>
              <a:rPr lang="en-US" sz="1600" baseline="30000" dirty="0"/>
              <a:t>th</a:t>
            </a:r>
            <a:r>
              <a:rPr lang="en-US" sz="1600" dirty="0"/>
              <a:t> Avenue (Target/BJs)</a:t>
            </a:r>
          </a:p>
          <a:p>
            <a:pPr marL="741362" indent="-342900">
              <a:lnSpc>
                <a:spcPct val="150000"/>
              </a:lnSpc>
              <a:buClr>
                <a:srgbClr val="FFC000"/>
              </a:buClr>
              <a:buFont typeface="+mj-lt"/>
              <a:buAutoNum type="arabicPeriod" startAt="2"/>
            </a:pPr>
            <a:r>
              <a:rPr lang="en-US" sz="1600" dirty="0"/>
              <a:t>USPS Distribution Center</a:t>
            </a:r>
          </a:p>
          <a:p>
            <a:pPr marL="741362" indent="-342900">
              <a:lnSpc>
                <a:spcPct val="150000"/>
              </a:lnSpc>
              <a:buClr>
                <a:srgbClr val="FFC000"/>
              </a:buClr>
              <a:buFont typeface="+mj-lt"/>
              <a:buAutoNum type="arabicPeriod" startAt="2"/>
            </a:pPr>
            <a:r>
              <a:rPr lang="en-US" sz="1600" dirty="0"/>
              <a:t>NY Times Distribution Center</a:t>
            </a:r>
          </a:p>
          <a:p>
            <a:pPr marL="741362" indent="-342900">
              <a:lnSpc>
                <a:spcPct val="150000"/>
              </a:lnSpc>
              <a:buClr>
                <a:srgbClr val="FFC000"/>
              </a:buClr>
              <a:buFont typeface="+mj-lt"/>
              <a:buAutoNum type="arabicPeriod" startAt="2"/>
            </a:pPr>
            <a:r>
              <a:rPr lang="en-US" sz="1600" dirty="0"/>
              <a:t>MTA Bus Depot</a:t>
            </a:r>
          </a:p>
          <a:p>
            <a:pPr marL="741362" indent="-342900">
              <a:lnSpc>
                <a:spcPct val="150000"/>
              </a:lnSpc>
              <a:buClr>
                <a:srgbClr val="FFC000"/>
              </a:buClr>
              <a:buFont typeface="+mj-lt"/>
              <a:buAutoNum type="arabicPeriod" startAt="2"/>
            </a:pPr>
            <a:r>
              <a:rPr lang="en-US" sz="1600" dirty="0"/>
              <a:t>NYPD Police Academy</a:t>
            </a:r>
          </a:p>
          <a:p>
            <a:pPr marL="741362" indent="-342900">
              <a:lnSpc>
                <a:spcPct val="150000"/>
              </a:lnSpc>
              <a:buClr>
                <a:srgbClr val="FFC000"/>
              </a:buClr>
              <a:buFont typeface="+mj-lt"/>
              <a:buAutoNum type="arabicPeriod" startAt="2"/>
            </a:pPr>
            <a:r>
              <a:rPr lang="en-US" sz="1600" dirty="0"/>
              <a:t>Triangle Plaza</a:t>
            </a:r>
          </a:p>
          <a:p>
            <a:pPr marL="741362" indent="-342900">
              <a:lnSpc>
                <a:spcPct val="150000"/>
              </a:lnSpc>
              <a:buClr>
                <a:srgbClr val="FFC000"/>
              </a:buClr>
              <a:buFont typeface="+mj-lt"/>
              <a:buAutoNum type="arabicPeriod" startAt="2"/>
            </a:pPr>
            <a:r>
              <a:rPr lang="en-US" sz="1600" dirty="0"/>
              <a:t>Department of Motor Vehicles</a:t>
            </a:r>
          </a:p>
          <a:p>
            <a:pPr marL="741362" indent="-342900">
              <a:lnSpc>
                <a:spcPct val="150000"/>
              </a:lnSpc>
              <a:buClr>
                <a:srgbClr val="FFC000"/>
              </a:buClr>
              <a:buFont typeface="+mj-lt"/>
              <a:buAutoNum type="arabicPeriod" startAt="2"/>
            </a:pPr>
            <a:r>
              <a:rPr lang="en-US" sz="1600" dirty="0"/>
              <a:t>Home Depot</a:t>
            </a:r>
          </a:p>
          <a:p>
            <a:pPr marL="398462" indent="0">
              <a:spcBef>
                <a:spcPts val="0"/>
              </a:spcBef>
              <a:buClr>
                <a:srgbClr val="FFC000"/>
              </a:buClr>
              <a:buNone/>
            </a:pPr>
            <a:endParaRPr lang="en-US" sz="1600" dirty="0"/>
          </a:p>
          <a:p>
            <a:pPr marL="398462" indent="0">
              <a:spcBef>
                <a:spcPts val="0"/>
              </a:spcBef>
              <a:buClr>
                <a:srgbClr val="FFC000"/>
              </a:buClr>
              <a:buNone/>
            </a:pPr>
            <a:r>
              <a:rPr lang="en-US" sz="1200" b="1" dirty="0"/>
              <a:t>Note:</a:t>
            </a:r>
            <a:r>
              <a:rPr lang="en-US" sz="1200" dirty="0"/>
              <a:t> Each of these developments generate traffic at different times throughout the day.</a:t>
            </a:r>
          </a:p>
          <a:p>
            <a:pPr marL="741362" indent="-342900">
              <a:lnSpc>
                <a:spcPct val="150000"/>
              </a:lnSpc>
              <a:buClr>
                <a:srgbClr val="FFC000"/>
              </a:buClr>
              <a:buFont typeface="+mj-lt"/>
              <a:buAutoNum type="arabicPeriod" startAt="2"/>
            </a:pPr>
            <a:endParaRPr lang="en-US" sz="1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214" r="14328" b="3878"/>
          <a:stretch/>
        </p:blipFill>
        <p:spPr>
          <a:xfrm>
            <a:off x="4283230" y="1412641"/>
            <a:ext cx="4221578" cy="4527611"/>
          </a:xfrm>
          <a:prstGeom prst="rect">
            <a:avLst/>
          </a:prstGeom>
        </p:spPr>
      </p:pic>
      <p:sp>
        <p:nvSpPr>
          <p:cNvPr id="43" name="Oval 42"/>
          <p:cNvSpPr/>
          <p:nvPr/>
        </p:nvSpPr>
        <p:spPr>
          <a:xfrm>
            <a:off x="6626630" y="1977660"/>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p>
        </p:txBody>
      </p:sp>
      <p:sp>
        <p:nvSpPr>
          <p:cNvPr id="44" name="Oval 43"/>
          <p:cNvSpPr/>
          <p:nvPr/>
        </p:nvSpPr>
        <p:spPr>
          <a:xfrm>
            <a:off x="7868944" y="2534654"/>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45" name="Oval 44"/>
          <p:cNvSpPr/>
          <p:nvPr/>
        </p:nvSpPr>
        <p:spPr>
          <a:xfrm>
            <a:off x="7034475" y="3112075"/>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p>
        </p:txBody>
      </p:sp>
      <p:sp>
        <p:nvSpPr>
          <p:cNvPr id="46" name="Oval 45"/>
          <p:cNvSpPr/>
          <p:nvPr/>
        </p:nvSpPr>
        <p:spPr>
          <a:xfrm>
            <a:off x="6442146" y="4018550"/>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6</a:t>
            </a:r>
          </a:p>
        </p:txBody>
      </p:sp>
      <p:sp>
        <p:nvSpPr>
          <p:cNvPr id="47" name="Oval 46"/>
          <p:cNvSpPr/>
          <p:nvPr/>
        </p:nvSpPr>
        <p:spPr>
          <a:xfrm>
            <a:off x="5960886" y="4747521"/>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7</a:t>
            </a:r>
          </a:p>
        </p:txBody>
      </p:sp>
      <p:sp>
        <p:nvSpPr>
          <p:cNvPr id="48" name="Oval 47"/>
          <p:cNvSpPr/>
          <p:nvPr/>
        </p:nvSpPr>
        <p:spPr>
          <a:xfrm>
            <a:off x="5133474" y="5229728"/>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8</a:t>
            </a:r>
          </a:p>
        </p:txBody>
      </p:sp>
      <p:sp>
        <p:nvSpPr>
          <p:cNvPr id="49" name="Oval 48"/>
          <p:cNvSpPr/>
          <p:nvPr/>
        </p:nvSpPr>
        <p:spPr>
          <a:xfrm>
            <a:off x="5441574" y="4297872"/>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53" name="Oval 52"/>
          <p:cNvSpPr/>
          <p:nvPr/>
        </p:nvSpPr>
        <p:spPr>
          <a:xfrm>
            <a:off x="5478379" y="3620547"/>
            <a:ext cx="368968" cy="368968"/>
          </a:xfrm>
          <a:prstGeom prst="ellipse">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p>
        </p:txBody>
      </p:sp>
      <p:sp>
        <p:nvSpPr>
          <p:cNvPr id="5" name="Slide Number Placeholder 4">
            <a:extLst>
              <a:ext uri="{FF2B5EF4-FFF2-40B4-BE49-F238E27FC236}">
                <a16:creationId xmlns:a16="http://schemas.microsoft.com/office/drawing/2014/main" id="{21A29372-6782-4C80-8D17-6F87742C97B9}"/>
              </a:ext>
            </a:extLst>
          </p:cNvPr>
          <p:cNvSpPr>
            <a:spLocks noGrp="1"/>
          </p:cNvSpPr>
          <p:nvPr>
            <p:ph type="sldNum" sz="quarter" idx="11"/>
          </p:nvPr>
        </p:nvSpPr>
        <p:spPr/>
        <p:txBody>
          <a:bodyPr/>
          <a:lstStyle/>
          <a:p>
            <a:fld id="{D8658E64-478A-4594-AF15-F58C06F6C9EE}" type="slidenum">
              <a:rPr lang="en-US" smtClean="0"/>
              <a:t>9</a:t>
            </a:fld>
            <a:endParaRPr lang="en-US"/>
          </a:p>
        </p:txBody>
      </p:sp>
    </p:spTree>
    <p:extLst>
      <p:ext uri="{BB962C8B-B14F-4D97-AF65-F5344CB8AC3E}">
        <p14:creationId xmlns:p14="http://schemas.microsoft.com/office/powerpoint/2010/main" val="68590560"/>
      </p:ext>
    </p:extLst>
  </p:cSld>
  <p:clrMapOvr>
    <a:masterClrMapping/>
  </p:clrMapOvr>
  <p:transition>
    <p:fade/>
  </p:transition>
</p:sld>
</file>

<file path=ppt/theme/theme1.xml><?xml version="1.0" encoding="utf-8"?>
<a:theme xmlns:a="http://schemas.openxmlformats.org/drawingml/2006/main" name="Title and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6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VHB_Refreshed_PPT_Template_2015 [Read-Only]" id="{0E1F13A4-D107-454A-B23F-848500DCB2C6}" vid="{89015110-BA29-44D7-92B6-485AADFF6E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B821F347263B428252048F3171EA04" ma:contentTypeVersion="0" ma:contentTypeDescription="Create a new document." ma:contentTypeScope="" ma:versionID="bff958581f51c69bb2c5c1e87d2fd0ca">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297CE3C-6ABB-408B-A5C0-9D03928A4EA6}">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4C5096A3-1392-418D-8214-262550B6E742}">
  <ds:schemaRefs>
    <ds:schemaRef ds:uri="http://schemas.microsoft.com/sharepoint/v3/contenttype/forms"/>
  </ds:schemaRefs>
</ds:datastoreItem>
</file>

<file path=customXml/itemProps3.xml><?xml version="1.0" encoding="utf-8"?>
<ds:datastoreItem xmlns:ds="http://schemas.openxmlformats.org/officeDocument/2006/customXml" ds:itemID="{FEA0991C-80C1-4228-A866-22311D3105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VHB_Refreshed_PPT_Template_2015</Template>
  <TotalTime>8525</TotalTime>
  <Words>4712</Words>
  <Application>Microsoft Office PowerPoint</Application>
  <PresentationFormat>On-screen Show (4:3)</PresentationFormat>
  <Paragraphs>622</Paragraphs>
  <Slides>56</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56</vt:i4>
      </vt:variant>
    </vt:vector>
  </HeadingPairs>
  <TitlesOfParts>
    <vt:vector size="64" baseType="lpstr">
      <vt:lpstr>Arial</vt:lpstr>
      <vt:lpstr>Calibri</vt:lpstr>
      <vt:lpstr>Segoe UI</vt:lpstr>
      <vt:lpstr>Segoe UI Semibold</vt:lpstr>
      <vt:lpstr>Segoe UI Semilight</vt:lpstr>
      <vt:lpstr>Wingdings</vt:lpstr>
      <vt:lpstr>Title and content</vt:lpstr>
      <vt:lpstr>Office Theme</vt:lpstr>
      <vt:lpstr>College Point Corporate Park Transportation Study  </vt:lpstr>
      <vt:lpstr>Table of Contents</vt:lpstr>
      <vt:lpstr>Study Goals</vt:lpstr>
      <vt:lpstr>Study Context</vt:lpstr>
      <vt:lpstr>Background Overview and Challenges</vt:lpstr>
      <vt:lpstr>Background Overview and Challenges (continued)</vt:lpstr>
      <vt:lpstr>Agency Coordination and Community Engagement</vt:lpstr>
      <vt:lpstr>Major Access Routes</vt:lpstr>
      <vt:lpstr>Major Local Traffic Generators</vt:lpstr>
      <vt:lpstr>Traffic Analysis Locations</vt:lpstr>
      <vt:lpstr>Projected Traffic Growth</vt:lpstr>
      <vt:lpstr>Issues and Opportunities – Areawide</vt:lpstr>
      <vt:lpstr>Issues and Opportunities – Localized</vt:lpstr>
      <vt:lpstr>Major Findings – Existing Conditions</vt:lpstr>
      <vt:lpstr>Crash Summary</vt:lpstr>
      <vt:lpstr>Short-Term Transportation Improvements</vt:lpstr>
      <vt:lpstr>Short-Term Transportation Improvements (cont.)</vt:lpstr>
      <vt:lpstr>Short-Term Transportation Improvements (cont.) – Linden Place at NB Service Road</vt:lpstr>
      <vt:lpstr>Ongoing Transportation Improvements</vt:lpstr>
      <vt:lpstr>Major Findings – Future Conditions</vt:lpstr>
      <vt:lpstr>Ongoing Agency Coordination</vt:lpstr>
      <vt:lpstr>Summary of Key Findings - Transportation</vt:lpstr>
      <vt:lpstr>Summary of Key Findings – Transportation (cont.)</vt:lpstr>
      <vt:lpstr>Summary of Key Findings – Transportation (cont.)</vt:lpstr>
      <vt:lpstr>Basis of Infrastructure Analysis</vt:lpstr>
      <vt:lpstr>Key Infrastructure Issues</vt:lpstr>
      <vt:lpstr>Consequences of Key Infrastructure Issues</vt:lpstr>
      <vt:lpstr>Study Area  </vt:lpstr>
      <vt:lpstr>             Poor Asphalt Conditions</vt:lpstr>
      <vt:lpstr>PowerPoint Presentation</vt:lpstr>
      <vt:lpstr>PowerPoint Presentation</vt:lpstr>
      <vt:lpstr>Petracca Pl. Ponding*</vt:lpstr>
      <vt:lpstr>Possible Causes of Infrastructure Issues</vt:lpstr>
      <vt:lpstr>Wetlands </vt:lpstr>
      <vt:lpstr>FEMA Floodplains</vt:lpstr>
      <vt:lpstr>Potential Solutions for…</vt:lpstr>
      <vt:lpstr>Samples of Short Term Solutions for Localized Ponding</vt:lpstr>
      <vt:lpstr>Potential Solutions for…</vt:lpstr>
      <vt:lpstr>Potential Solutions for…</vt:lpstr>
      <vt:lpstr>Samples of Long Term Solutions for Settlement by E&amp;K</vt:lpstr>
      <vt:lpstr>Samples of Long Term Solutions for Settlement by E&amp;K (cont.)</vt:lpstr>
      <vt:lpstr>Summary of Key Findings - Infrastructure</vt:lpstr>
      <vt:lpstr>Appendix A – Community Outreach</vt:lpstr>
      <vt:lpstr>PowerPoint Presentation</vt:lpstr>
      <vt:lpstr>PowerPoint Presentation</vt:lpstr>
      <vt:lpstr>PowerPoint Presentation</vt:lpstr>
      <vt:lpstr>PowerPoint Presentation</vt:lpstr>
      <vt:lpstr>PowerPoint Presentation</vt:lpstr>
      <vt:lpstr>PowerPoint Presentation</vt:lpstr>
      <vt:lpstr>Responses to Community Feedback</vt:lpstr>
      <vt:lpstr>Appendix B – Detailed Traffic Analyses</vt:lpstr>
      <vt:lpstr>Previous Studies and Correspondence Reviewed</vt:lpstr>
      <vt:lpstr>INSERT TRANSPORTATION APPENDIX</vt:lpstr>
      <vt:lpstr>Appendix C – Geotechnical References</vt:lpstr>
      <vt:lpstr>2002 Geotechnical Analysis by E&amp;K</vt:lpstr>
      <vt:lpstr>INSERT INFRASTRUCTURE APPENDIX</vt:lpstr>
    </vt:vector>
  </TitlesOfParts>
  <Company>Vanasse Hangen Brustlin,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Point Corporate Park Transportation Study  Subtitle Text</dc:title>
  <dc:creator>O'Donnell, Craig</dc:creator>
  <cp:lastModifiedBy>O'Donnell, Craig</cp:lastModifiedBy>
  <cp:revision>474</cp:revision>
  <cp:lastPrinted>2017-10-24T15:48:16Z</cp:lastPrinted>
  <dcterms:created xsi:type="dcterms:W3CDTF">2017-04-27T16:38:18Z</dcterms:created>
  <dcterms:modified xsi:type="dcterms:W3CDTF">2017-11-28T15:01:25Z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0x01010092B821F347263B428252048F3171EA04</vt:lpwstr>
  </property>
</Properties>
</file>